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0" r:id="rId2"/>
  </p:sldIdLst>
  <p:sldSz cx="6858000" cy="9144000" type="screen4x3"/>
  <p:notesSz cx="7099300" cy="102346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823F"/>
    <a:srgbClr val="CCECFF"/>
    <a:srgbClr val="D8EDF6"/>
    <a:srgbClr val="CCFFFF"/>
    <a:srgbClr val="FFCC66"/>
    <a:srgbClr val="CCFFCC"/>
    <a:srgbClr val="FFFF99"/>
    <a:srgbClr val="00833F"/>
    <a:srgbClr val="00824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061" autoAdjust="0"/>
    <p:restoredTop sz="94660"/>
  </p:normalViewPr>
  <p:slideViewPr>
    <p:cSldViewPr snapToGrid="0">
      <p:cViewPr varScale="1">
        <p:scale>
          <a:sx n="53" d="100"/>
          <a:sy n="53" d="100"/>
        </p:scale>
        <p:origin x="2404" y="32"/>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3076142" cy="513285"/>
          </a:xfrm>
          <a:prstGeom prst="rect">
            <a:avLst/>
          </a:prstGeom>
        </p:spPr>
        <p:txBody>
          <a:bodyPr vert="horz" lIns="94610" tIns="47306" rIns="94610" bIns="47306" rtlCol="0"/>
          <a:lstStyle>
            <a:lvl1pPr algn="l">
              <a:defRPr sz="1200"/>
            </a:lvl1pPr>
          </a:lstStyle>
          <a:p>
            <a:endParaRPr kumimoji="1" lang="ja-JP" altLang="en-US"/>
          </a:p>
        </p:txBody>
      </p:sp>
      <p:sp>
        <p:nvSpPr>
          <p:cNvPr id="3" name="日付プレースホルダー 2"/>
          <p:cNvSpPr>
            <a:spLocks noGrp="1"/>
          </p:cNvSpPr>
          <p:nvPr>
            <p:ph type="dt" idx="1"/>
          </p:nvPr>
        </p:nvSpPr>
        <p:spPr>
          <a:xfrm>
            <a:off x="4021503" y="0"/>
            <a:ext cx="3076142" cy="513285"/>
          </a:xfrm>
          <a:prstGeom prst="rect">
            <a:avLst/>
          </a:prstGeom>
        </p:spPr>
        <p:txBody>
          <a:bodyPr vert="horz" lIns="94610" tIns="47306" rIns="94610" bIns="47306" rtlCol="0"/>
          <a:lstStyle>
            <a:lvl1pPr algn="r">
              <a:defRPr sz="1200"/>
            </a:lvl1pPr>
          </a:lstStyle>
          <a:p>
            <a:fld id="{3A07691C-AF4A-412B-882A-85FA0328D642}" type="datetimeFigureOut">
              <a:rPr kumimoji="1" lang="ja-JP" altLang="en-US" smtClean="0"/>
              <a:t>2024/10/8</a:t>
            </a:fld>
            <a:endParaRPr kumimoji="1" lang="ja-JP" altLang="en-US"/>
          </a:p>
        </p:txBody>
      </p:sp>
      <p:sp>
        <p:nvSpPr>
          <p:cNvPr id="4" name="スライド イメージ プレースホルダー 3"/>
          <p:cNvSpPr>
            <a:spLocks noGrp="1" noRot="1" noChangeAspect="1"/>
          </p:cNvSpPr>
          <p:nvPr>
            <p:ph type="sldImg" idx="2"/>
          </p:nvPr>
        </p:nvSpPr>
        <p:spPr>
          <a:xfrm>
            <a:off x="2254250" y="1279525"/>
            <a:ext cx="2590800" cy="3454400"/>
          </a:xfrm>
          <a:prstGeom prst="rect">
            <a:avLst/>
          </a:prstGeom>
          <a:noFill/>
          <a:ln w="12700">
            <a:solidFill>
              <a:prstClr val="black"/>
            </a:solidFill>
          </a:ln>
        </p:spPr>
        <p:txBody>
          <a:bodyPr vert="horz" lIns="94610" tIns="47306" rIns="94610" bIns="47306" rtlCol="0" anchor="ctr"/>
          <a:lstStyle/>
          <a:p>
            <a:endParaRPr lang="ja-JP" altLang="en-US"/>
          </a:p>
        </p:txBody>
      </p:sp>
      <p:sp>
        <p:nvSpPr>
          <p:cNvPr id="5" name="ノート プレースホルダー 4"/>
          <p:cNvSpPr>
            <a:spLocks noGrp="1"/>
          </p:cNvSpPr>
          <p:nvPr>
            <p:ph type="body" sz="quarter" idx="3"/>
          </p:nvPr>
        </p:nvSpPr>
        <p:spPr>
          <a:xfrm>
            <a:off x="710264" y="4925238"/>
            <a:ext cx="5678779" cy="4029439"/>
          </a:xfrm>
          <a:prstGeom prst="rect">
            <a:avLst/>
          </a:prstGeom>
        </p:spPr>
        <p:txBody>
          <a:bodyPr vert="horz" lIns="94610" tIns="47306" rIns="94610" bIns="4730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721330"/>
            <a:ext cx="3076142" cy="513285"/>
          </a:xfrm>
          <a:prstGeom prst="rect">
            <a:avLst/>
          </a:prstGeom>
        </p:spPr>
        <p:txBody>
          <a:bodyPr vert="horz" lIns="94610" tIns="47306" rIns="94610" bIns="4730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4021503" y="9721330"/>
            <a:ext cx="3076142" cy="513285"/>
          </a:xfrm>
          <a:prstGeom prst="rect">
            <a:avLst/>
          </a:prstGeom>
        </p:spPr>
        <p:txBody>
          <a:bodyPr vert="horz" lIns="94610" tIns="47306" rIns="94610" bIns="47306" rtlCol="0" anchor="b"/>
          <a:lstStyle>
            <a:lvl1pPr algn="r">
              <a:defRPr sz="1200"/>
            </a:lvl1pPr>
          </a:lstStyle>
          <a:p>
            <a:fld id="{F712B3CE-3222-4926-9BAA-A3E8F65653BC}" type="slidenum">
              <a:rPr kumimoji="1" lang="ja-JP" altLang="en-US" smtClean="0"/>
              <a:t>‹#›</a:t>
            </a:fld>
            <a:endParaRPr kumimoji="1" lang="ja-JP" altLang="en-US"/>
          </a:p>
        </p:txBody>
      </p:sp>
    </p:spTree>
    <p:extLst>
      <p:ext uri="{BB962C8B-B14F-4D97-AF65-F5344CB8AC3E}">
        <p14:creationId xmlns:p14="http://schemas.microsoft.com/office/powerpoint/2010/main" val="225130714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712B3CE-3222-4926-9BAA-A3E8F65653BC}" type="slidenum">
              <a:rPr kumimoji="1" lang="ja-JP" altLang="en-US" smtClean="0"/>
              <a:t>1</a:t>
            </a:fld>
            <a:endParaRPr kumimoji="1" lang="ja-JP" altLang="en-US"/>
          </a:p>
        </p:txBody>
      </p:sp>
    </p:spTree>
    <p:extLst>
      <p:ext uri="{BB962C8B-B14F-4D97-AF65-F5344CB8AC3E}">
        <p14:creationId xmlns:p14="http://schemas.microsoft.com/office/powerpoint/2010/main" val="2259366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641851E-D43A-4B6D-BB45-07CFC4C93C11}" type="datetimeFigureOut">
              <a:rPr kumimoji="1" lang="ja-JP" altLang="en-US" smtClean="0"/>
              <a:t>2024/10/8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10B8BB5-F648-4393-AC24-6F05B7985E70}" type="slidenum">
              <a:rPr kumimoji="1" lang="ja-JP" altLang="en-US" smtClean="0"/>
              <a:t>‹#›</a:t>
            </a:fld>
            <a:endParaRPr kumimoji="1" lang="ja-JP" altLang="en-US"/>
          </a:p>
        </p:txBody>
      </p:sp>
    </p:spTree>
    <p:extLst>
      <p:ext uri="{BB962C8B-B14F-4D97-AF65-F5344CB8AC3E}">
        <p14:creationId xmlns:p14="http://schemas.microsoft.com/office/powerpoint/2010/main" val="12418939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641851E-D43A-4B6D-BB45-07CFC4C93C11}" type="datetimeFigureOut">
              <a:rPr kumimoji="1" lang="ja-JP" altLang="en-US" smtClean="0"/>
              <a:t>2024/10/8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10B8BB5-F648-4393-AC24-6F05B7985E70}" type="slidenum">
              <a:rPr kumimoji="1" lang="ja-JP" altLang="en-US" smtClean="0"/>
              <a:t>‹#›</a:t>
            </a:fld>
            <a:endParaRPr kumimoji="1" lang="ja-JP" altLang="en-US"/>
          </a:p>
        </p:txBody>
      </p:sp>
    </p:spTree>
    <p:extLst>
      <p:ext uri="{BB962C8B-B14F-4D97-AF65-F5344CB8AC3E}">
        <p14:creationId xmlns:p14="http://schemas.microsoft.com/office/powerpoint/2010/main" val="38015388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66185"/>
            <a:ext cx="1543050" cy="780203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900" y="366185"/>
            <a:ext cx="4514850" cy="780203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641851E-D43A-4B6D-BB45-07CFC4C93C11}" type="datetimeFigureOut">
              <a:rPr kumimoji="1" lang="ja-JP" altLang="en-US" smtClean="0"/>
              <a:t>2024/10/8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10B8BB5-F648-4393-AC24-6F05B7985E70}" type="slidenum">
              <a:rPr kumimoji="1" lang="ja-JP" altLang="en-US" smtClean="0"/>
              <a:t>‹#›</a:t>
            </a:fld>
            <a:endParaRPr kumimoji="1" lang="ja-JP" altLang="en-US"/>
          </a:p>
        </p:txBody>
      </p:sp>
    </p:spTree>
    <p:extLst>
      <p:ext uri="{BB962C8B-B14F-4D97-AF65-F5344CB8AC3E}">
        <p14:creationId xmlns:p14="http://schemas.microsoft.com/office/powerpoint/2010/main" val="2691188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641851E-D43A-4B6D-BB45-07CFC4C93C11}" type="datetimeFigureOut">
              <a:rPr kumimoji="1" lang="ja-JP" altLang="en-US" smtClean="0"/>
              <a:t>2024/10/8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10B8BB5-F648-4393-AC24-6F05B7985E70}" type="slidenum">
              <a:rPr kumimoji="1" lang="ja-JP" altLang="en-US" smtClean="0"/>
              <a:t>‹#›</a:t>
            </a:fld>
            <a:endParaRPr kumimoji="1" lang="ja-JP" altLang="en-US"/>
          </a:p>
        </p:txBody>
      </p:sp>
    </p:spTree>
    <p:extLst>
      <p:ext uri="{BB962C8B-B14F-4D97-AF65-F5344CB8AC3E}">
        <p14:creationId xmlns:p14="http://schemas.microsoft.com/office/powerpoint/2010/main" val="11987955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641851E-D43A-4B6D-BB45-07CFC4C93C11}" type="datetimeFigureOut">
              <a:rPr kumimoji="1" lang="ja-JP" altLang="en-US" smtClean="0"/>
              <a:t>2024/10/8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10B8BB5-F648-4393-AC24-6F05B7985E70}" type="slidenum">
              <a:rPr kumimoji="1" lang="ja-JP" altLang="en-US" smtClean="0"/>
              <a:t>‹#›</a:t>
            </a:fld>
            <a:endParaRPr kumimoji="1" lang="ja-JP" altLang="en-US"/>
          </a:p>
        </p:txBody>
      </p:sp>
    </p:spTree>
    <p:extLst>
      <p:ext uri="{BB962C8B-B14F-4D97-AF65-F5344CB8AC3E}">
        <p14:creationId xmlns:p14="http://schemas.microsoft.com/office/powerpoint/2010/main" val="36420361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641851E-D43A-4B6D-BB45-07CFC4C93C11}" type="datetimeFigureOut">
              <a:rPr kumimoji="1" lang="ja-JP" altLang="en-US" smtClean="0"/>
              <a:t>2024/10/8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10B8BB5-F648-4393-AC24-6F05B7985E70}" type="slidenum">
              <a:rPr kumimoji="1" lang="ja-JP" altLang="en-US" smtClean="0"/>
              <a:t>‹#›</a:t>
            </a:fld>
            <a:endParaRPr kumimoji="1" lang="ja-JP" altLang="en-US"/>
          </a:p>
        </p:txBody>
      </p:sp>
    </p:spTree>
    <p:extLst>
      <p:ext uri="{BB962C8B-B14F-4D97-AF65-F5344CB8AC3E}">
        <p14:creationId xmlns:p14="http://schemas.microsoft.com/office/powerpoint/2010/main" val="31166163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E641851E-D43A-4B6D-BB45-07CFC4C93C11}" type="datetimeFigureOut">
              <a:rPr kumimoji="1" lang="ja-JP" altLang="en-US" smtClean="0"/>
              <a:t>2024/10/8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10B8BB5-F648-4393-AC24-6F05B7985E70}" type="slidenum">
              <a:rPr kumimoji="1" lang="ja-JP" altLang="en-US" smtClean="0"/>
              <a:t>‹#›</a:t>
            </a:fld>
            <a:endParaRPr kumimoji="1" lang="ja-JP" altLang="en-US"/>
          </a:p>
        </p:txBody>
      </p:sp>
    </p:spTree>
    <p:extLst>
      <p:ext uri="{BB962C8B-B14F-4D97-AF65-F5344CB8AC3E}">
        <p14:creationId xmlns:p14="http://schemas.microsoft.com/office/powerpoint/2010/main" val="3459869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641851E-D43A-4B6D-BB45-07CFC4C93C11}" type="datetimeFigureOut">
              <a:rPr kumimoji="1" lang="ja-JP" altLang="en-US" smtClean="0"/>
              <a:t>2024/10/8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10B8BB5-F648-4393-AC24-6F05B7985E70}" type="slidenum">
              <a:rPr kumimoji="1" lang="ja-JP" altLang="en-US" smtClean="0"/>
              <a:t>‹#›</a:t>
            </a:fld>
            <a:endParaRPr kumimoji="1" lang="ja-JP" altLang="en-US"/>
          </a:p>
        </p:txBody>
      </p:sp>
    </p:spTree>
    <p:extLst>
      <p:ext uri="{BB962C8B-B14F-4D97-AF65-F5344CB8AC3E}">
        <p14:creationId xmlns:p14="http://schemas.microsoft.com/office/powerpoint/2010/main" val="28353475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641851E-D43A-4B6D-BB45-07CFC4C93C11}" type="datetimeFigureOut">
              <a:rPr kumimoji="1" lang="ja-JP" altLang="en-US" smtClean="0"/>
              <a:t>2024/10/8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10B8BB5-F648-4393-AC24-6F05B7985E70}" type="slidenum">
              <a:rPr kumimoji="1" lang="ja-JP" altLang="en-US" smtClean="0"/>
              <a:t>‹#›</a:t>
            </a:fld>
            <a:endParaRPr kumimoji="1" lang="ja-JP" altLang="en-US"/>
          </a:p>
        </p:txBody>
      </p:sp>
    </p:spTree>
    <p:extLst>
      <p:ext uri="{BB962C8B-B14F-4D97-AF65-F5344CB8AC3E}">
        <p14:creationId xmlns:p14="http://schemas.microsoft.com/office/powerpoint/2010/main" val="2421668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641851E-D43A-4B6D-BB45-07CFC4C93C11}" type="datetimeFigureOut">
              <a:rPr kumimoji="1" lang="ja-JP" altLang="en-US" smtClean="0"/>
              <a:t>2024/10/8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10B8BB5-F648-4393-AC24-6F05B7985E70}" type="slidenum">
              <a:rPr kumimoji="1" lang="ja-JP" altLang="en-US" smtClean="0"/>
              <a:t>‹#›</a:t>
            </a:fld>
            <a:endParaRPr kumimoji="1" lang="ja-JP" altLang="en-US"/>
          </a:p>
        </p:txBody>
      </p:sp>
    </p:spTree>
    <p:extLst>
      <p:ext uri="{BB962C8B-B14F-4D97-AF65-F5344CB8AC3E}">
        <p14:creationId xmlns:p14="http://schemas.microsoft.com/office/powerpoint/2010/main" val="16039885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641851E-D43A-4B6D-BB45-07CFC4C93C11}" type="datetimeFigureOut">
              <a:rPr kumimoji="1" lang="ja-JP" altLang="en-US" smtClean="0"/>
              <a:t>2024/10/8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10B8BB5-F648-4393-AC24-6F05B7985E70}" type="slidenum">
              <a:rPr kumimoji="1" lang="ja-JP" altLang="en-US" smtClean="0"/>
              <a:t>‹#›</a:t>
            </a:fld>
            <a:endParaRPr kumimoji="1" lang="ja-JP" altLang="en-US"/>
          </a:p>
        </p:txBody>
      </p:sp>
    </p:spTree>
    <p:extLst>
      <p:ext uri="{BB962C8B-B14F-4D97-AF65-F5344CB8AC3E}">
        <p14:creationId xmlns:p14="http://schemas.microsoft.com/office/powerpoint/2010/main" val="20259376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E641851E-D43A-4B6D-BB45-07CFC4C93C11}" type="datetimeFigureOut">
              <a:rPr kumimoji="1" lang="ja-JP" altLang="en-US" smtClean="0"/>
              <a:t>2024/10/8</a:t>
            </a:fld>
            <a:endParaRPr kumimoji="1" lang="ja-JP" altLang="en-US"/>
          </a:p>
        </p:txBody>
      </p:sp>
      <p:sp>
        <p:nvSpPr>
          <p:cNvPr id="5" name="フッター プレースホルダー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E10B8BB5-F648-4393-AC24-6F05B7985E70}" type="slidenum">
              <a:rPr kumimoji="1" lang="ja-JP" altLang="en-US" smtClean="0"/>
              <a:t>‹#›</a:t>
            </a:fld>
            <a:endParaRPr kumimoji="1" lang="ja-JP" altLang="en-US"/>
          </a:p>
        </p:txBody>
      </p:sp>
    </p:spTree>
    <p:extLst>
      <p:ext uri="{BB962C8B-B14F-4D97-AF65-F5344CB8AC3E}">
        <p14:creationId xmlns:p14="http://schemas.microsoft.com/office/powerpoint/2010/main" val="28058056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gif"/><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ホームベース 4"/>
          <p:cNvSpPr/>
          <p:nvPr/>
        </p:nvSpPr>
        <p:spPr>
          <a:xfrm>
            <a:off x="548683" y="2600214"/>
            <a:ext cx="860320" cy="331843"/>
          </a:xfrm>
          <a:prstGeom prst="homePlat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bg1"/>
                </a:solidFill>
                <a:latin typeface="BIZ UDPゴシック" panose="020B0400000000000000" pitchFamily="50" charset="-128"/>
                <a:ea typeface="BIZ UDPゴシック" panose="020B0400000000000000" pitchFamily="50" charset="-128"/>
              </a:rPr>
              <a:t>日 時</a:t>
            </a:r>
          </a:p>
        </p:txBody>
      </p:sp>
      <p:sp>
        <p:nvSpPr>
          <p:cNvPr id="13" name="テキスト ボックス 12"/>
          <p:cNvSpPr txBox="1"/>
          <p:nvPr/>
        </p:nvSpPr>
        <p:spPr>
          <a:xfrm>
            <a:off x="1464504" y="2564702"/>
            <a:ext cx="4614210" cy="369332"/>
          </a:xfrm>
          <a:prstGeom prst="rect">
            <a:avLst/>
          </a:prstGeom>
          <a:noFill/>
        </p:spPr>
        <p:txBody>
          <a:bodyPr wrap="square" rtlCol="0" anchor="ctr">
            <a:spAutoFit/>
          </a:bodyPr>
          <a:lstStyle/>
          <a:p>
            <a:r>
              <a:rPr lang="ja-JP" altLang="en-US" dirty="0">
                <a:latin typeface="BIZ UDPゴシック" panose="020B0400000000000000" pitchFamily="50" charset="-128"/>
                <a:ea typeface="BIZ UDPゴシック" panose="020B0400000000000000" pitchFamily="50" charset="-128"/>
              </a:rPr>
              <a:t>令和 ７ </a:t>
            </a:r>
            <a:r>
              <a:rPr kumimoji="1" lang="ja-JP" altLang="en-US" dirty="0">
                <a:latin typeface="BIZ UDPゴシック" panose="020B0400000000000000" pitchFamily="50" charset="-128"/>
                <a:ea typeface="BIZ UDPゴシック" panose="020B0400000000000000" pitchFamily="50" charset="-128"/>
              </a:rPr>
              <a:t>年 １月 </a:t>
            </a:r>
            <a:r>
              <a:rPr lang="en-US" altLang="ja-JP" dirty="0">
                <a:latin typeface="BIZ UDPゴシック" panose="020B0400000000000000" pitchFamily="50" charset="-128"/>
                <a:ea typeface="BIZ UDPゴシック" panose="020B0400000000000000" pitchFamily="50" charset="-128"/>
              </a:rPr>
              <a:t>30</a:t>
            </a:r>
            <a:r>
              <a:rPr kumimoji="1" lang="ja-JP" altLang="en-US" dirty="0">
                <a:latin typeface="BIZ UDPゴシック" panose="020B0400000000000000" pitchFamily="50" charset="-128"/>
                <a:ea typeface="BIZ UDPゴシック" panose="020B0400000000000000" pitchFamily="50" charset="-128"/>
              </a:rPr>
              <a:t>日 （木） </a:t>
            </a:r>
            <a:r>
              <a:rPr lang="ja-JP" altLang="en-US" sz="1200" dirty="0">
                <a:latin typeface="BIZ UDPゴシック" panose="020B0400000000000000" pitchFamily="50" charset="-128"/>
                <a:ea typeface="BIZ UDPゴシック" panose="020B0400000000000000" pitchFamily="50" charset="-128"/>
              </a:rPr>
              <a:t>９時</a:t>
            </a:r>
            <a:r>
              <a:rPr lang="en-US" altLang="ja-JP" sz="1200" dirty="0">
                <a:latin typeface="BIZ UDPゴシック" panose="020B0400000000000000" pitchFamily="50" charset="-128"/>
                <a:ea typeface="BIZ UDPゴシック" panose="020B0400000000000000" pitchFamily="50" charset="-128"/>
              </a:rPr>
              <a:t>30</a:t>
            </a:r>
            <a:r>
              <a:rPr lang="ja-JP" altLang="en-US" sz="1200" dirty="0">
                <a:latin typeface="BIZ UDPゴシック" panose="020B0400000000000000" pitchFamily="50" charset="-128"/>
                <a:ea typeface="BIZ UDPゴシック" panose="020B0400000000000000" pitchFamily="50" charset="-128"/>
              </a:rPr>
              <a:t>分～</a:t>
            </a:r>
            <a:r>
              <a:rPr lang="en-US" altLang="ja-JP" sz="1200" dirty="0">
                <a:latin typeface="BIZ UDPゴシック" panose="020B0400000000000000" pitchFamily="50" charset="-128"/>
                <a:ea typeface="BIZ UDPゴシック" panose="020B0400000000000000" pitchFamily="50" charset="-128"/>
              </a:rPr>
              <a:t>15</a:t>
            </a:r>
            <a:r>
              <a:rPr lang="ja-JP" altLang="en-US" sz="1200" dirty="0">
                <a:latin typeface="BIZ UDPゴシック" panose="020B0400000000000000" pitchFamily="50" charset="-128"/>
                <a:ea typeface="BIZ UDPゴシック" panose="020B0400000000000000" pitchFamily="50" charset="-128"/>
              </a:rPr>
              <a:t>時</a:t>
            </a:r>
            <a:r>
              <a:rPr lang="en-US" altLang="ja-JP" sz="1200" dirty="0">
                <a:latin typeface="BIZ UDPゴシック" panose="020B0400000000000000" pitchFamily="50" charset="-128"/>
                <a:ea typeface="BIZ UDPゴシック" panose="020B0400000000000000" pitchFamily="50" charset="-128"/>
              </a:rPr>
              <a:t>30</a:t>
            </a:r>
            <a:r>
              <a:rPr lang="ja-JP" altLang="en-US" sz="1200" dirty="0">
                <a:latin typeface="BIZ UDPゴシック" panose="020B0400000000000000" pitchFamily="50" charset="-128"/>
                <a:ea typeface="BIZ UDPゴシック" panose="020B0400000000000000" pitchFamily="50" charset="-128"/>
              </a:rPr>
              <a:t>分</a:t>
            </a:r>
            <a:endParaRPr kumimoji="1" lang="ja-JP" altLang="en-US" sz="1400" dirty="0">
              <a:latin typeface="BIZ UDPゴシック" panose="020B0400000000000000" pitchFamily="50" charset="-128"/>
              <a:ea typeface="BIZ UDPゴシック" panose="020B0400000000000000" pitchFamily="50" charset="-128"/>
            </a:endParaRPr>
          </a:p>
        </p:txBody>
      </p:sp>
      <p:sp>
        <p:nvSpPr>
          <p:cNvPr id="25" name="テキスト ボックス 24"/>
          <p:cNvSpPr txBox="1"/>
          <p:nvPr/>
        </p:nvSpPr>
        <p:spPr>
          <a:xfrm>
            <a:off x="1464504" y="3071342"/>
            <a:ext cx="5052127" cy="602729"/>
          </a:xfrm>
          <a:prstGeom prst="rect">
            <a:avLst/>
          </a:prstGeom>
          <a:noFill/>
        </p:spPr>
        <p:txBody>
          <a:bodyPr wrap="square" rtlCol="0" anchor="ctr">
            <a:spAutoFit/>
          </a:bodyPr>
          <a:lstStyle/>
          <a:p>
            <a:r>
              <a:rPr kumimoji="1" lang="ja-JP" altLang="en-US" dirty="0">
                <a:latin typeface="BIZ UDPゴシック" panose="020B0400000000000000" pitchFamily="50" charset="-128"/>
                <a:ea typeface="BIZ UDPゴシック" panose="020B0400000000000000" pitchFamily="50" charset="-128"/>
              </a:rPr>
              <a:t>オンラインセミナー </a:t>
            </a:r>
            <a:r>
              <a:rPr kumimoji="1" lang="ja-JP" altLang="en-US" sz="1200" dirty="0">
                <a:latin typeface="BIZ UDPゴシック" panose="020B0400000000000000" pitchFamily="50" charset="-128"/>
                <a:ea typeface="BIZ UDPゴシック" panose="020B0400000000000000" pitchFamily="50" charset="-128"/>
              </a:rPr>
              <a:t>（</a:t>
            </a:r>
            <a:r>
              <a:rPr kumimoji="1" lang="en-US" altLang="ja-JP" sz="1200" dirty="0">
                <a:latin typeface="BIZ UDPゴシック" panose="020B0400000000000000" pitchFamily="50" charset="-128"/>
                <a:ea typeface="BIZ UDPゴシック" panose="020B0400000000000000" pitchFamily="50" charset="-128"/>
              </a:rPr>
              <a:t>Zoom</a:t>
            </a:r>
            <a:r>
              <a:rPr lang="ja-JP" altLang="en-US" sz="1200" dirty="0">
                <a:latin typeface="BIZ UDPゴシック" panose="020B0400000000000000" pitchFamily="50" charset="-128"/>
                <a:ea typeface="BIZ UDPゴシック" panose="020B0400000000000000" pitchFamily="50" charset="-128"/>
              </a:rPr>
              <a:t> ミーティング</a:t>
            </a:r>
            <a:r>
              <a:rPr kumimoji="1" lang="ja-JP" altLang="en-US" sz="1200" dirty="0">
                <a:latin typeface="BIZ UDPゴシック" panose="020B0400000000000000" pitchFamily="50" charset="-128"/>
                <a:ea typeface="BIZ UDPゴシック" panose="020B0400000000000000" pitchFamily="50" charset="-128"/>
              </a:rPr>
              <a:t>）</a:t>
            </a:r>
            <a:endParaRPr kumimoji="1" lang="en-US" altLang="ja-JP" sz="1200" dirty="0">
              <a:latin typeface="BIZ UDPゴシック" panose="020B0400000000000000" pitchFamily="50" charset="-128"/>
              <a:ea typeface="BIZ UDPゴシック" panose="020B0400000000000000" pitchFamily="50" charset="-128"/>
            </a:endParaRPr>
          </a:p>
          <a:p>
            <a:pPr>
              <a:lnSpc>
                <a:spcPts val="500"/>
              </a:lnSpc>
            </a:pPr>
            <a:endParaRPr kumimoji="1" lang="en-US" altLang="ja-JP" sz="12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＊「パネルディスカッション」「取組紹介」は、</a:t>
            </a:r>
            <a:r>
              <a:rPr lang="en-US" altLang="ja-JP" sz="1100" dirty="0">
                <a:latin typeface="BIZ UDPゴシック" panose="020B0400000000000000" pitchFamily="50" charset="-128"/>
                <a:ea typeface="BIZ UDPゴシック" panose="020B0400000000000000" pitchFamily="50" charset="-128"/>
              </a:rPr>
              <a:t>You</a:t>
            </a:r>
            <a:r>
              <a:rPr lang="ja-JP" altLang="en-US" sz="1100" dirty="0">
                <a:latin typeface="BIZ UDPゴシック" panose="020B0400000000000000" pitchFamily="50" charset="-128"/>
                <a:ea typeface="BIZ UDPゴシック" panose="020B0400000000000000" pitchFamily="50" charset="-128"/>
              </a:rPr>
              <a:t> </a:t>
            </a:r>
            <a:r>
              <a:rPr lang="en-US" altLang="ja-JP" sz="1100" dirty="0">
                <a:latin typeface="BIZ UDPゴシック" panose="020B0400000000000000" pitchFamily="50" charset="-128"/>
                <a:ea typeface="BIZ UDPゴシック" panose="020B0400000000000000" pitchFamily="50" charset="-128"/>
              </a:rPr>
              <a:t>Tube </a:t>
            </a:r>
            <a:r>
              <a:rPr lang="ja-JP" altLang="en-US" sz="1100" dirty="0">
                <a:latin typeface="BIZ UDPゴシック" panose="020B0400000000000000" pitchFamily="50" charset="-128"/>
                <a:ea typeface="BIZ UDPゴシック" panose="020B0400000000000000" pitchFamily="50" charset="-128"/>
              </a:rPr>
              <a:t>同時配信</a:t>
            </a:r>
            <a:endParaRPr lang="en-US" altLang="ja-JP" sz="1100" dirty="0">
              <a:latin typeface="BIZ UDPゴシック" panose="020B0400000000000000" pitchFamily="50" charset="-128"/>
              <a:ea typeface="BIZ UDPゴシック" panose="020B0400000000000000" pitchFamily="50" charset="-128"/>
            </a:endParaRPr>
          </a:p>
        </p:txBody>
      </p:sp>
      <p:sp>
        <p:nvSpPr>
          <p:cNvPr id="41" name="正方形/長方形 40"/>
          <p:cNvSpPr/>
          <p:nvPr/>
        </p:nvSpPr>
        <p:spPr>
          <a:xfrm rot="16200000">
            <a:off x="2293677" y="4485844"/>
            <a:ext cx="8971697" cy="18424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正方形/長方形 41"/>
          <p:cNvSpPr/>
          <p:nvPr/>
        </p:nvSpPr>
        <p:spPr>
          <a:xfrm rot="16200000">
            <a:off x="-4396651" y="4510216"/>
            <a:ext cx="8950252" cy="15695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ホームベース 26"/>
          <p:cNvSpPr/>
          <p:nvPr/>
        </p:nvSpPr>
        <p:spPr>
          <a:xfrm>
            <a:off x="548683" y="3172414"/>
            <a:ext cx="860320" cy="331843"/>
          </a:xfrm>
          <a:prstGeom prst="homePlat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bg1"/>
                </a:solidFill>
                <a:latin typeface="BIZ UDPゴシック" panose="020B0400000000000000" pitchFamily="50" charset="-128"/>
                <a:ea typeface="BIZ UDPゴシック" panose="020B0400000000000000" pitchFamily="50" charset="-128"/>
              </a:rPr>
              <a:t>形 式</a:t>
            </a:r>
            <a:endParaRPr kumimoji="1" lang="ja-JP" altLang="en-US" sz="1400" dirty="0">
              <a:solidFill>
                <a:schemeClr val="bg1"/>
              </a:solidFill>
              <a:latin typeface="BIZ UDPゴシック" panose="020B0400000000000000" pitchFamily="50" charset="-128"/>
              <a:ea typeface="BIZ UDPゴシック" panose="020B0400000000000000" pitchFamily="50" charset="-128"/>
            </a:endParaRPr>
          </a:p>
        </p:txBody>
      </p:sp>
      <p:sp>
        <p:nvSpPr>
          <p:cNvPr id="29" name="ホームベース 28"/>
          <p:cNvSpPr/>
          <p:nvPr/>
        </p:nvSpPr>
        <p:spPr>
          <a:xfrm>
            <a:off x="575077" y="3838461"/>
            <a:ext cx="860320" cy="331843"/>
          </a:xfrm>
          <a:prstGeom prst="homePlat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bg1"/>
                </a:solidFill>
                <a:latin typeface="BIZ UDPゴシック" panose="020B0400000000000000" pitchFamily="50" charset="-128"/>
                <a:ea typeface="BIZ UDPゴシック" panose="020B0400000000000000" pitchFamily="50" charset="-128"/>
              </a:rPr>
              <a:t>申 込</a:t>
            </a:r>
            <a:endParaRPr kumimoji="1" lang="ja-JP" altLang="en-US" sz="1400" dirty="0">
              <a:solidFill>
                <a:schemeClr val="bg1"/>
              </a:solidFill>
              <a:latin typeface="BIZ UDPゴシック" panose="020B0400000000000000" pitchFamily="50" charset="-128"/>
              <a:ea typeface="BIZ UDPゴシック" panose="020B0400000000000000" pitchFamily="50" charset="-128"/>
            </a:endParaRPr>
          </a:p>
        </p:txBody>
      </p:sp>
      <p:sp>
        <p:nvSpPr>
          <p:cNvPr id="34" name="テキスト ボックス 33">
            <a:extLst>
              <a:ext uri="{FF2B5EF4-FFF2-40B4-BE49-F238E27FC236}">
                <a16:creationId xmlns:a16="http://schemas.microsoft.com/office/drawing/2014/main" id="{44C3CE74-AC35-44C2-8D0C-66402BE30B58}"/>
              </a:ext>
            </a:extLst>
          </p:cNvPr>
          <p:cNvSpPr txBox="1"/>
          <p:nvPr/>
        </p:nvSpPr>
        <p:spPr>
          <a:xfrm>
            <a:off x="1351147" y="8211768"/>
            <a:ext cx="5209314" cy="473591"/>
          </a:xfrm>
          <a:prstGeom prst="rect">
            <a:avLst/>
          </a:prstGeom>
          <a:noFill/>
        </p:spPr>
        <p:txBody>
          <a:bodyPr wrap="square">
            <a:spAutoFit/>
          </a:bodyPr>
          <a:lstStyle/>
          <a:p>
            <a:pPr indent="123825" algn="l">
              <a:lnSpc>
                <a:spcPts val="1600"/>
              </a:lnSpc>
            </a:pPr>
            <a:r>
              <a:rPr lang="ja-JP" altLang="ja-JP" sz="1150" dirty="0">
                <a:latin typeface="BIZ UDPゴシック" panose="020B0400000000000000" pitchFamily="50" charset="-128"/>
                <a:ea typeface="BIZ UDPゴシック" panose="020B0400000000000000" pitchFamily="50" charset="-128"/>
              </a:rPr>
              <a:t>発達障害教育推進センター</a:t>
            </a:r>
            <a:r>
              <a:rPr lang="ja-JP" altLang="en-US" sz="1150" dirty="0">
                <a:latin typeface="BIZ UDPゴシック" panose="020B0400000000000000" pitchFamily="50" charset="-128"/>
                <a:ea typeface="BIZ UDPゴシック" panose="020B0400000000000000" pitchFamily="50" charset="-128"/>
              </a:rPr>
              <a:t>　・発達障害教育実践セミナー担当</a:t>
            </a:r>
            <a:endParaRPr lang="ja-JP" altLang="ja-JP" sz="1150" dirty="0">
              <a:latin typeface="BIZ UDPゴシック" panose="020B0400000000000000" pitchFamily="50" charset="-128"/>
              <a:ea typeface="BIZ UDPゴシック" panose="020B0400000000000000" pitchFamily="50" charset="-128"/>
            </a:endParaRPr>
          </a:p>
          <a:p>
            <a:pPr indent="123825" algn="l">
              <a:lnSpc>
                <a:spcPts val="1600"/>
              </a:lnSpc>
            </a:pPr>
            <a:r>
              <a:rPr lang="en-US" altLang="ja-JP" sz="1200" dirty="0">
                <a:latin typeface="BIZ UDPゴシック" panose="020B0400000000000000" pitchFamily="50" charset="-128"/>
                <a:ea typeface="BIZ UDPゴシック" panose="020B0400000000000000" pitchFamily="50" charset="-128"/>
              </a:rPr>
              <a:t>e-mail</a:t>
            </a:r>
            <a:r>
              <a:rPr lang="ja-JP" altLang="ja-JP" sz="1200" dirty="0">
                <a:latin typeface="BIZ UDPゴシック" panose="020B0400000000000000" pitchFamily="50" charset="-128"/>
                <a:ea typeface="BIZ UDPゴシック" panose="020B0400000000000000" pitchFamily="50" charset="-128"/>
              </a:rPr>
              <a:t>：</a:t>
            </a:r>
            <a:r>
              <a:rPr lang="ja-JP" altLang="en-US" sz="1200" dirty="0">
                <a:latin typeface="BIZ UDPゴシック" panose="020B0400000000000000" pitchFamily="50" charset="-128"/>
                <a:ea typeface="BIZ UDPゴシック" panose="020B0400000000000000" pitchFamily="50" charset="-128"/>
              </a:rPr>
              <a:t>　</a:t>
            </a:r>
            <a:r>
              <a:rPr lang="en-US" altLang="ja-JP" sz="1200" dirty="0">
                <a:latin typeface="BIZ UDPゴシック" panose="020B0400000000000000" pitchFamily="50" charset="-128"/>
                <a:ea typeface="BIZ UDPゴシック" panose="020B0400000000000000" pitchFamily="50" charset="-128"/>
              </a:rPr>
              <a:t>v-r6-hseminar@nise.go.jp</a:t>
            </a:r>
          </a:p>
        </p:txBody>
      </p:sp>
      <p:sp>
        <p:nvSpPr>
          <p:cNvPr id="35" name="ホームベース 28">
            <a:extLst>
              <a:ext uri="{FF2B5EF4-FFF2-40B4-BE49-F238E27FC236}">
                <a16:creationId xmlns:a16="http://schemas.microsoft.com/office/drawing/2014/main" id="{C615F1C5-0DB0-45AD-906C-C59A2336A6F2}"/>
              </a:ext>
            </a:extLst>
          </p:cNvPr>
          <p:cNvSpPr/>
          <p:nvPr/>
        </p:nvSpPr>
        <p:spPr>
          <a:xfrm>
            <a:off x="536920" y="8270051"/>
            <a:ext cx="860320" cy="331843"/>
          </a:xfrm>
          <a:prstGeom prst="homePlat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bg1"/>
                </a:solidFill>
                <a:latin typeface="BIZ UDPゴシック" panose="020B0400000000000000" pitchFamily="50" charset="-128"/>
                <a:ea typeface="BIZ UDPゴシック" panose="020B0400000000000000" pitchFamily="50" charset="-128"/>
              </a:rPr>
              <a:t>問合せ</a:t>
            </a:r>
          </a:p>
        </p:txBody>
      </p:sp>
      <p:sp>
        <p:nvSpPr>
          <p:cNvPr id="14" name="角丸四角形 23">
            <a:extLst>
              <a:ext uri="{FF2B5EF4-FFF2-40B4-BE49-F238E27FC236}">
                <a16:creationId xmlns:a16="http://schemas.microsoft.com/office/drawing/2014/main" id="{1B20178B-B391-7005-4194-856F0541EE2B}"/>
              </a:ext>
            </a:extLst>
          </p:cNvPr>
          <p:cNvSpPr/>
          <p:nvPr/>
        </p:nvSpPr>
        <p:spPr>
          <a:xfrm>
            <a:off x="602787" y="4482745"/>
            <a:ext cx="804900" cy="331843"/>
          </a:xfrm>
          <a:prstGeom prst="roundRect">
            <a:avLst>
              <a:gd name="adj" fmla="val 23426"/>
            </a:avLst>
          </a:prstGeom>
          <a:solidFill>
            <a:schemeClr val="accent3">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400" dirty="0">
              <a:solidFill>
                <a:schemeClr val="bg1"/>
              </a:solidFill>
              <a:latin typeface="游ゴシック Medium" panose="020B0500000000000000" pitchFamily="50" charset="-128"/>
              <a:ea typeface="游ゴシック Medium" panose="020B0500000000000000" pitchFamily="50" charset="-128"/>
            </a:endParaRPr>
          </a:p>
          <a:p>
            <a:pPr algn="ctr"/>
            <a:r>
              <a:rPr lang="ja-JP" altLang="en-US" sz="1400" dirty="0">
                <a:solidFill>
                  <a:schemeClr val="bg1"/>
                </a:solidFill>
                <a:latin typeface="BIZ UDPゴシック" panose="020B0400000000000000" pitchFamily="50" charset="-128"/>
                <a:ea typeface="BIZ UDPゴシック" panose="020B0400000000000000" pitchFamily="50" charset="-128"/>
              </a:rPr>
              <a:t>内 容</a:t>
            </a:r>
            <a:endParaRPr lang="en-US" altLang="ja-JP" sz="1400" dirty="0">
              <a:solidFill>
                <a:schemeClr val="bg1"/>
              </a:solidFill>
              <a:latin typeface="BIZ UDPゴシック" panose="020B0400000000000000" pitchFamily="50" charset="-128"/>
              <a:ea typeface="BIZ UDPゴシック" panose="020B0400000000000000" pitchFamily="50" charset="-128"/>
            </a:endParaRPr>
          </a:p>
          <a:p>
            <a:pPr algn="ctr"/>
            <a:endParaRPr kumimoji="1" lang="ja-JP" altLang="en-US" sz="1400" dirty="0">
              <a:solidFill>
                <a:schemeClr val="bg1"/>
              </a:solidFill>
              <a:latin typeface="游ゴシック Medium" panose="020B0500000000000000" pitchFamily="50" charset="-128"/>
              <a:ea typeface="游ゴシック Medium" panose="020B0500000000000000" pitchFamily="50" charset="-128"/>
            </a:endParaRPr>
          </a:p>
        </p:txBody>
      </p:sp>
      <p:sp>
        <p:nvSpPr>
          <p:cNvPr id="2" name="テキスト ボックス 1">
            <a:extLst>
              <a:ext uri="{FF2B5EF4-FFF2-40B4-BE49-F238E27FC236}">
                <a16:creationId xmlns:a16="http://schemas.microsoft.com/office/drawing/2014/main" id="{B3B0CD39-FC08-57C7-1320-CB305923BA96}"/>
              </a:ext>
            </a:extLst>
          </p:cNvPr>
          <p:cNvSpPr txBox="1"/>
          <p:nvPr/>
        </p:nvSpPr>
        <p:spPr>
          <a:xfrm>
            <a:off x="138351" y="128564"/>
            <a:ext cx="6549050" cy="376405"/>
          </a:xfrm>
          <a:prstGeom prst="rect">
            <a:avLst/>
          </a:prstGeom>
          <a:solidFill>
            <a:schemeClr val="tx2">
              <a:lumMod val="20000"/>
              <a:lumOff val="80000"/>
            </a:schemeClr>
          </a:solidFill>
        </p:spPr>
        <p:txBody>
          <a:bodyPr wrap="square" rtlCol="0" anchor="ctr">
            <a:noAutofit/>
          </a:bodyPr>
          <a:lstStyle/>
          <a:p>
            <a:pPr marL="625475" indent="-625475" algn="just"/>
            <a:endParaRPr lang="ja-JP" altLang="ja-JP" sz="1200" dirty="0">
              <a:latin typeface="メイリオ" panose="020B0604030504040204" pitchFamily="50" charset="-128"/>
              <a:ea typeface="メイリオ" panose="020B0604030504040204" pitchFamily="50" charset="-128"/>
            </a:endParaRPr>
          </a:p>
        </p:txBody>
      </p:sp>
      <p:sp>
        <p:nvSpPr>
          <p:cNvPr id="9" name="正方形/長方形 8">
            <a:extLst>
              <a:ext uri="{FF2B5EF4-FFF2-40B4-BE49-F238E27FC236}">
                <a16:creationId xmlns:a16="http://schemas.microsoft.com/office/drawing/2014/main" id="{D5E75583-2474-DC34-5D8A-105925BFCC49}"/>
              </a:ext>
            </a:extLst>
          </p:cNvPr>
          <p:cNvSpPr/>
          <p:nvPr/>
        </p:nvSpPr>
        <p:spPr>
          <a:xfrm>
            <a:off x="0" y="0"/>
            <a:ext cx="6871648" cy="15694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6" name="テキスト ボックス 15">
            <a:extLst>
              <a:ext uri="{FF2B5EF4-FFF2-40B4-BE49-F238E27FC236}">
                <a16:creationId xmlns:a16="http://schemas.microsoft.com/office/drawing/2014/main" id="{7A025E98-23FC-17CF-7336-A1A183B02D73}"/>
              </a:ext>
            </a:extLst>
          </p:cNvPr>
          <p:cNvSpPr txBox="1"/>
          <p:nvPr/>
        </p:nvSpPr>
        <p:spPr>
          <a:xfrm flipH="1">
            <a:off x="1740800" y="603186"/>
            <a:ext cx="3822593" cy="1288366"/>
          </a:xfrm>
          <a:prstGeom prst="rect">
            <a:avLst/>
          </a:prstGeom>
          <a:noFill/>
        </p:spPr>
        <p:txBody>
          <a:bodyPr vert="horz" wrap="square" rtlCol="0" anchor="ctr">
            <a:spAutoFit/>
          </a:bodyPr>
          <a:lstStyle/>
          <a:p>
            <a:pPr algn="just">
              <a:lnSpc>
                <a:spcPts val="5000"/>
              </a:lnSpc>
            </a:pPr>
            <a:r>
              <a:rPr kumimoji="1" lang="ja-JP" altLang="en-US" sz="4000" spc="170" dirty="0">
                <a:solidFill>
                  <a:srgbClr val="C00000"/>
                </a:solidFill>
                <a:latin typeface="BIZ UDPゴシック" panose="020B0400000000000000" pitchFamily="50" charset="-128"/>
                <a:ea typeface="BIZ UDPゴシック" panose="020B0400000000000000" pitchFamily="50" charset="-128"/>
              </a:rPr>
              <a:t>発達障害教育</a:t>
            </a:r>
            <a:endParaRPr kumimoji="1" lang="en-US" altLang="ja-JP" sz="4000" spc="170" dirty="0">
              <a:solidFill>
                <a:srgbClr val="C00000"/>
              </a:solidFill>
              <a:latin typeface="BIZ UDPゴシック" panose="020B0400000000000000" pitchFamily="50" charset="-128"/>
              <a:ea typeface="BIZ UDPゴシック" panose="020B0400000000000000" pitchFamily="50" charset="-128"/>
            </a:endParaRPr>
          </a:p>
          <a:p>
            <a:pPr algn="just">
              <a:lnSpc>
                <a:spcPts val="5000"/>
              </a:lnSpc>
            </a:pPr>
            <a:r>
              <a:rPr kumimoji="1" lang="ja-JP" altLang="en-US" sz="4000" spc="170" dirty="0">
                <a:solidFill>
                  <a:srgbClr val="C00000"/>
                </a:solidFill>
                <a:latin typeface="BIZ UDPゴシック" panose="020B0400000000000000" pitchFamily="50" charset="-128"/>
                <a:ea typeface="BIZ UDPゴシック" panose="020B0400000000000000" pitchFamily="50" charset="-128"/>
              </a:rPr>
              <a:t>　実践セミナー</a:t>
            </a:r>
          </a:p>
        </p:txBody>
      </p:sp>
      <p:sp>
        <p:nvSpPr>
          <p:cNvPr id="17" name="円/楕円 9">
            <a:extLst>
              <a:ext uri="{FF2B5EF4-FFF2-40B4-BE49-F238E27FC236}">
                <a16:creationId xmlns:a16="http://schemas.microsoft.com/office/drawing/2014/main" id="{1B13278E-F73E-7662-305D-4A44AED43C7B}"/>
              </a:ext>
            </a:extLst>
          </p:cNvPr>
          <p:cNvSpPr/>
          <p:nvPr/>
        </p:nvSpPr>
        <p:spPr>
          <a:xfrm>
            <a:off x="541488" y="717102"/>
            <a:ext cx="1007240" cy="1026204"/>
          </a:xfrm>
          <a:prstGeom prst="ellipse">
            <a:avLst/>
          </a:prstGeom>
          <a:solidFill>
            <a:schemeClr val="accent2"/>
          </a:solidFill>
          <a:ln cmpd="dbl">
            <a:noFill/>
          </a:ln>
          <a:effectLst>
            <a:glow rad="63500">
              <a:schemeClr val="accent2">
                <a:satMod val="175000"/>
                <a:alpha val="40000"/>
              </a:schemeClr>
            </a:glow>
          </a:effectLst>
          <a:scene3d>
            <a:camera prst="orthographicFront">
              <a:rot lat="0" lon="0" rev="0"/>
            </a:camera>
            <a:lightRig rig="glow" dir="t">
              <a:rot lat="0" lon="0" rev="4800000"/>
            </a:lightRig>
          </a:scene3d>
          <a:sp3d prstMaterial="matte"/>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bg1"/>
              </a:solidFill>
            </a:endParaRPr>
          </a:p>
        </p:txBody>
      </p:sp>
      <p:sp>
        <p:nvSpPr>
          <p:cNvPr id="18" name="テキスト ボックス 17">
            <a:extLst>
              <a:ext uri="{FF2B5EF4-FFF2-40B4-BE49-F238E27FC236}">
                <a16:creationId xmlns:a16="http://schemas.microsoft.com/office/drawing/2014/main" id="{30CDD435-9757-E52A-F037-EAAB82B2C2C9}"/>
              </a:ext>
            </a:extLst>
          </p:cNvPr>
          <p:cNvSpPr txBox="1"/>
          <p:nvPr/>
        </p:nvSpPr>
        <p:spPr>
          <a:xfrm>
            <a:off x="534859" y="857675"/>
            <a:ext cx="1007241" cy="646331"/>
          </a:xfrm>
          <a:prstGeom prst="rect">
            <a:avLst/>
          </a:prstGeom>
          <a:noFill/>
        </p:spPr>
        <p:txBody>
          <a:bodyPr wrap="square" rtlCol="0">
            <a:spAutoFit/>
          </a:bodyPr>
          <a:lstStyle/>
          <a:p>
            <a:pPr algn="ctr"/>
            <a:r>
              <a:rPr lang="ja-JP" altLang="en-US" dirty="0">
                <a:solidFill>
                  <a:schemeClr val="bg1"/>
                </a:solidFill>
                <a:latin typeface="BIZ UDPゴシック" panose="020B0400000000000000" pitchFamily="50" charset="-128"/>
                <a:ea typeface="BIZ UDPゴシック" panose="020B0400000000000000" pitchFamily="50" charset="-128"/>
              </a:rPr>
              <a:t>令和</a:t>
            </a:r>
            <a:endParaRPr lang="en-US" altLang="ja-JP" dirty="0">
              <a:solidFill>
                <a:schemeClr val="bg1"/>
              </a:solidFill>
              <a:latin typeface="BIZ UDPゴシック" panose="020B0400000000000000" pitchFamily="50" charset="-128"/>
              <a:ea typeface="BIZ UDPゴシック" panose="020B0400000000000000" pitchFamily="50" charset="-128"/>
            </a:endParaRPr>
          </a:p>
          <a:p>
            <a:pPr algn="ctr"/>
            <a:r>
              <a:rPr lang="ja-JP" altLang="en-US" dirty="0">
                <a:solidFill>
                  <a:schemeClr val="bg1"/>
                </a:solidFill>
                <a:latin typeface="BIZ UDPゴシック" panose="020B0400000000000000" pitchFamily="50" charset="-128"/>
                <a:ea typeface="BIZ UDPゴシック" panose="020B0400000000000000" pitchFamily="50" charset="-128"/>
              </a:rPr>
              <a:t>６年度</a:t>
            </a:r>
          </a:p>
        </p:txBody>
      </p:sp>
      <p:pic>
        <p:nvPicPr>
          <p:cNvPr id="21" name="図 20">
            <a:extLst>
              <a:ext uri="{FF2B5EF4-FFF2-40B4-BE49-F238E27FC236}">
                <a16:creationId xmlns:a16="http://schemas.microsoft.com/office/drawing/2014/main" id="{1550B3F7-EF32-526E-148C-A7B6589C466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56908" y="803919"/>
            <a:ext cx="832337" cy="936000"/>
          </a:xfrm>
          <a:prstGeom prst="rect">
            <a:avLst/>
          </a:prstGeom>
          <a:solidFill>
            <a:srgbClr val="01823F"/>
          </a:solidFill>
        </p:spPr>
      </p:pic>
      <p:sp>
        <p:nvSpPr>
          <p:cNvPr id="32" name="テキスト ボックス 31">
            <a:extLst>
              <a:ext uri="{FF2B5EF4-FFF2-40B4-BE49-F238E27FC236}">
                <a16:creationId xmlns:a16="http://schemas.microsoft.com/office/drawing/2014/main" id="{35B3E16C-60D5-F3CB-5332-743B3E88FFA2}"/>
              </a:ext>
            </a:extLst>
          </p:cNvPr>
          <p:cNvSpPr txBox="1"/>
          <p:nvPr/>
        </p:nvSpPr>
        <p:spPr>
          <a:xfrm>
            <a:off x="165647" y="176730"/>
            <a:ext cx="6526706" cy="280958"/>
          </a:xfrm>
          <a:prstGeom prst="rect">
            <a:avLst/>
          </a:prstGeom>
          <a:noFill/>
        </p:spPr>
        <p:txBody>
          <a:bodyPr wrap="square" rtlCol="0">
            <a:noAutofit/>
          </a:bodyPr>
          <a:lstStyle/>
          <a:p>
            <a:pPr algn="ctr">
              <a:lnSpc>
                <a:spcPts val="1600"/>
              </a:lnSpc>
            </a:pPr>
            <a:r>
              <a:rPr lang="ja-JP" altLang="en-US" sz="1500" dirty="0">
                <a:latin typeface="BIZ UDPゴシック" panose="020B0400000000000000" pitchFamily="50" charset="-128"/>
                <a:ea typeface="BIZ UDPゴシック" panose="020B0400000000000000" pitchFamily="50" charset="-128"/>
              </a:rPr>
              <a:t>都道府県・指定都市教育委員会、教育センターの関係者</a:t>
            </a:r>
          </a:p>
          <a:p>
            <a:pPr algn="ctr">
              <a:lnSpc>
                <a:spcPts val="1600"/>
              </a:lnSpc>
            </a:pPr>
            <a:endParaRPr lang="ja-JP" altLang="en-US" sz="1450" dirty="0">
              <a:latin typeface="BIZ UDPゴシック" panose="020B0400000000000000" pitchFamily="50" charset="-128"/>
              <a:ea typeface="BIZ UDPゴシック" panose="020B0400000000000000" pitchFamily="50" charset="-128"/>
            </a:endParaRPr>
          </a:p>
        </p:txBody>
      </p:sp>
      <p:sp>
        <p:nvSpPr>
          <p:cNvPr id="8" name="テキスト ボックス 7">
            <a:extLst>
              <a:ext uri="{FF2B5EF4-FFF2-40B4-BE49-F238E27FC236}">
                <a16:creationId xmlns:a16="http://schemas.microsoft.com/office/drawing/2014/main" id="{A0AA5775-C4A3-B25D-33B7-DD437500D805}"/>
              </a:ext>
            </a:extLst>
          </p:cNvPr>
          <p:cNvSpPr txBox="1"/>
          <p:nvPr/>
        </p:nvSpPr>
        <p:spPr>
          <a:xfrm>
            <a:off x="1508334" y="3704831"/>
            <a:ext cx="5052127" cy="779701"/>
          </a:xfrm>
          <a:prstGeom prst="rect">
            <a:avLst/>
          </a:prstGeom>
          <a:noFill/>
        </p:spPr>
        <p:txBody>
          <a:bodyPr wrap="square" rtlCol="0" anchor="t" anchorCtr="0">
            <a:spAutoFit/>
          </a:bodyPr>
          <a:lstStyle/>
          <a:p>
            <a:pPr algn="just"/>
            <a:r>
              <a:rPr lang="ja-JP" altLang="en-US" sz="1400" u="sng" dirty="0">
                <a:latin typeface="BIZ UDPゴシック" panose="020B0400000000000000" pitchFamily="50" charset="-128"/>
                <a:ea typeface="BIZ UDPゴシック" panose="020B0400000000000000" pitchFamily="50" charset="-128"/>
              </a:rPr>
              <a:t>申込締切　令和６年 </a:t>
            </a:r>
            <a:r>
              <a:rPr lang="en-US" altLang="ja-JP" sz="1400" u="sng" dirty="0">
                <a:latin typeface="BIZ UDPゴシック" panose="020B0400000000000000" pitchFamily="50" charset="-128"/>
                <a:ea typeface="BIZ UDPゴシック" panose="020B0400000000000000" pitchFamily="50" charset="-128"/>
              </a:rPr>
              <a:t>12</a:t>
            </a:r>
            <a:r>
              <a:rPr lang="ja-JP" altLang="en-US" sz="1400" u="sng" dirty="0">
                <a:latin typeface="BIZ UDPゴシック" panose="020B0400000000000000" pitchFamily="50" charset="-128"/>
                <a:ea typeface="BIZ UDPゴシック" panose="020B0400000000000000" pitchFamily="50" charset="-128"/>
              </a:rPr>
              <a:t>月 </a:t>
            </a:r>
            <a:r>
              <a:rPr lang="en-US" altLang="ja-JP" sz="1400" u="sng" dirty="0">
                <a:latin typeface="BIZ UDPゴシック" panose="020B0400000000000000" pitchFamily="50" charset="-128"/>
                <a:ea typeface="BIZ UDPゴシック" panose="020B0400000000000000" pitchFamily="50" charset="-128"/>
              </a:rPr>
              <a:t>27</a:t>
            </a:r>
            <a:r>
              <a:rPr lang="ja-JP" altLang="en-US" sz="1400" u="sng" dirty="0">
                <a:latin typeface="BIZ UDPゴシック" panose="020B0400000000000000" pitchFamily="50" charset="-128"/>
                <a:ea typeface="BIZ UDPゴシック" panose="020B0400000000000000" pitchFamily="50" charset="-128"/>
              </a:rPr>
              <a:t>日 （金）</a:t>
            </a:r>
            <a:endParaRPr lang="en-US" altLang="ja-JP" sz="1400" u="sng" dirty="0">
              <a:latin typeface="BIZ UDPゴシック" panose="020B0400000000000000" pitchFamily="50" charset="-128"/>
              <a:ea typeface="BIZ UDPゴシック" panose="020B0400000000000000" pitchFamily="50" charset="-128"/>
            </a:endParaRPr>
          </a:p>
          <a:p>
            <a:pPr algn="just">
              <a:lnSpc>
                <a:spcPts val="800"/>
              </a:lnSpc>
            </a:pPr>
            <a:endParaRPr lang="en-US" altLang="ja-JP" sz="1200" u="sng" dirty="0">
              <a:latin typeface="BIZ UDPゴシック" panose="020B0400000000000000" pitchFamily="50" charset="-128"/>
              <a:ea typeface="BIZ UDPゴシック" panose="020B0400000000000000" pitchFamily="50" charset="-128"/>
            </a:endParaRPr>
          </a:p>
          <a:p>
            <a:pPr algn="just"/>
            <a:r>
              <a:rPr lang="ja-JP" altLang="en-US" sz="1200" dirty="0">
                <a:latin typeface="BIZ UDPゴシック" panose="020B0400000000000000" pitchFamily="50" charset="-128"/>
                <a:ea typeface="BIZ UDPゴシック" panose="020B0400000000000000" pitchFamily="50" charset="-128"/>
              </a:rPr>
              <a:t>発達障害教育推進センターの以下ページより、事前申込みしてください。</a:t>
            </a:r>
            <a:endParaRPr lang="en-US" altLang="ja-JP" sz="1200" dirty="0">
              <a:latin typeface="BIZ UDPゴシック" panose="020B0400000000000000" pitchFamily="50" charset="-128"/>
              <a:ea typeface="BIZ UDPゴシック" panose="020B0400000000000000" pitchFamily="50" charset="-128"/>
            </a:endParaRPr>
          </a:p>
          <a:p>
            <a:pPr algn="just"/>
            <a:r>
              <a:rPr lang="en-US" altLang="ja-JP" sz="1200" dirty="0">
                <a:latin typeface="BIZ UDPゴシック" panose="020B0400000000000000" pitchFamily="50" charset="-128"/>
                <a:ea typeface="BIZ UDPゴシック" panose="020B0400000000000000" pitchFamily="50" charset="-128"/>
              </a:rPr>
              <a:t>https://cpedd.nise.go.jp/r6hseminar</a:t>
            </a:r>
          </a:p>
        </p:txBody>
      </p:sp>
      <p:sp>
        <p:nvSpPr>
          <p:cNvPr id="10" name="テキスト ボックス 9">
            <a:extLst>
              <a:ext uri="{FF2B5EF4-FFF2-40B4-BE49-F238E27FC236}">
                <a16:creationId xmlns:a16="http://schemas.microsoft.com/office/drawing/2014/main" id="{1B173162-4762-C8BC-3DC9-ACF0ECB35CAF}"/>
              </a:ext>
            </a:extLst>
          </p:cNvPr>
          <p:cNvSpPr txBox="1"/>
          <p:nvPr/>
        </p:nvSpPr>
        <p:spPr>
          <a:xfrm>
            <a:off x="527092" y="4830014"/>
            <a:ext cx="5831247" cy="3324141"/>
          </a:xfrm>
          <a:prstGeom prst="rect">
            <a:avLst/>
          </a:prstGeom>
          <a:solidFill>
            <a:schemeClr val="bg1"/>
          </a:solidFill>
          <a:ln>
            <a:solidFill>
              <a:srgbClr val="00833F"/>
            </a:solidFill>
          </a:ln>
        </p:spPr>
        <p:txBody>
          <a:bodyPr wrap="square" tIns="72000" bIns="72000" rtlCol="0">
            <a:noAutofit/>
          </a:bodyPr>
          <a:lstStyle/>
          <a:p>
            <a:pPr algn="just">
              <a:lnSpc>
                <a:spcPts val="200"/>
              </a:lnSpc>
            </a:pPr>
            <a:endParaRPr lang="en-US" altLang="ja-JP" sz="1250" b="1" dirty="0">
              <a:solidFill>
                <a:srgbClr val="008240"/>
              </a:solidFill>
              <a:latin typeface="BIZ UDPゴシック" panose="020B0400000000000000" pitchFamily="50" charset="-128"/>
              <a:ea typeface="BIZ UDPゴシック" panose="020B0400000000000000" pitchFamily="50" charset="-128"/>
            </a:endParaRPr>
          </a:p>
          <a:p>
            <a:pPr algn="just">
              <a:lnSpc>
                <a:spcPts val="1800"/>
              </a:lnSpc>
            </a:pPr>
            <a:r>
              <a:rPr lang="ja-JP" altLang="ja-JP" sz="1250" b="1" dirty="0">
                <a:solidFill>
                  <a:srgbClr val="008240"/>
                </a:solidFill>
                <a:latin typeface="BIZ UDPゴシック" panose="020B0400000000000000" pitchFamily="50" charset="-128"/>
                <a:ea typeface="BIZ UDPゴシック" panose="020B0400000000000000" pitchFamily="50" charset="-128"/>
              </a:rPr>
              <a:t>午前</a:t>
            </a:r>
            <a:r>
              <a:rPr lang="ja-JP" altLang="en-US" sz="1250" dirty="0">
                <a:latin typeface="BIZ UDPゴシック" panose="020B0400000000000000" pitchFamily="50" charset="-128"/>
                <a:ea typeface="BIZ UDPゴシック" panose="020B0400000000000000" pitchFamily="50" charset="-128"/>
              </a:rPr>
              <a:t>　</a:t>
            </a:r>
            <a:r>
              <a:rPr lang="ja-JP" altLang="ja-JP" sz="1250" b="1" dirty="0">
                <a:solidFill>
                  <a:srgbClr val="008240"/>
                </a:solidFill>
                <a:latin typeface="BIZ UDPゴシック" panose="020B0400000000000000" pitchFamily="50" charset="-128"/>
                <a:ea typeface="BIZ UDPゴシック" panose="020B0400000000000000" pitchFamily="50" charset="-128"/>
              </a:rPr>
              <a:t>パネルディスカッション</a:t>
            </a:r>
            <a:endParaRPr lang="en-US" altLang="ja-JP" sz="1100" b="1" dirty="0">
              <a:solidFill>
                <a:srgbClr val="002060"/>
              </a:solidFill>
              <a:latin typeface="BIZ UDPゴシック" panose="020B0400000000000000" pitchFamily="50" charset="-128"/>
              <a:ea typeface="BIZ UDPゴシック" panose="020B0400000000000000" pitchFamily="50" charset="-128"/>
            </a:endParaRPr>
          </a:p>
          <a:p>
            <a:pPr algn="just">
              <a:lnSpc>
                <a:spcPts val="1800"/>
              </a:lnSpc>
            </a:pPr>
            <a:r>
              <a:rPr lang="ja-JP" altLang="en-US" sz="1200" dirty="0">
                <a:latin typeface="BIZ UDPゴシック" panose="020B0400000000000000" pitchFamily="50" charset="-128"/>
                <a:ea typeface="BIZ UDPゴシック" panose="020B0400000000000000" pitchFamily="50" charset="-128"/>
              </a:rPr>
              <a:t>    「校内支援体制の充実のための管理職への期待」</a:t>
            </a:r>
            <a:endParaRPr lang="en-US" altLang="ja-JP" sz="1200" dirty="0">
              <a:latin typeface="BIZ UDPゴシック" panose="020B0400000000000000" pitchFamily="50" charset="-128"/>
              <a:ea typeface="BIZ UDPゴシック" panose="020B0400000000000000" pitchFamily="50" charset="-128"/>
            </a:endParaRPr>
          </a:p>
          <a:p>
            <a:pPr algn="just">
              <a:lnSpc>
                <a:spcPts val="500"/>
              </a:lnSpc>
            </a:pPr>
            <a:endParaRPr lang="en-US" altLang="ja-JP" sz="1200" dirty="0">
              <a:latin typeface="BIZ UDPゴシック" panose="020B0400000000000000" pitchFamily="50" charset="-128"/>
              <a:ea typeface="BIZ UDPゴシック" panose="020B0400000000000000" pitchFamily="50" charset="-128"/>
            </a:endParaRPr>
          </a:p>
          <a:p>
            <a:pPr algn="just">
              <a:lnSpc>
                <a:spcPts val="500"/>
              </a:lnSpc>
            </a:pPr>
            <a:endParaRPr lang="en-US" altLang="ja-JP" sz="1200" dirty="0">
              <a:latin typeface="BIZ UDPゴシック" panose="020B0400000000000000" pitchFamily="50" charset="-128"/>
              <a:ea typeface="BIZ UDPゴシック" panose="020B0400000000000000" pitchFamily="50" charset="-128"/>
            </a:endParaRPr>
          </a:p>
          <a:p>
            <a:pPr algn="just">
              <a:lnSpc>
                <a:spcPts val="500"/>
              </a:lnSpc>
            </a:pPr>
            <a:r>
              <a:rPr lang="ja-JP" altLang="en-US" sz="1200" dirty="0">
                <a:latin typeface="BIZ UDPゴシック" panose="020B0400000000000000" pitchFamily="50" charset="-128"/>
                <a:ea typeface="BIZ UDPゴシック" panose="020B0400000000000000" pitchFamily="50" charset="-128"/>
              </a:rPr>
              <a:t>　　　</a:t>
            </a:r>
            <a:r>
              <a:rPr lang="ja-JP" altLang="en-US" sz="1100" dirty="0">
                <a:latin typeface="BIZ UDPゴシック" panose="020B0400000000000000" pitchFamily="50" charset="-128"/>
                <a:ea typeface="BIZ UDPゴシック" panose="020B0400000000000000" pitchFamily="50" charset="-128"/>
              </a:rPr>
              <a:t>コーディネーター　発達障害教育推進センター　センター長　長江　清和　</a:t>
            </a:r>
            <a:endParaRPr lang="en-US" altLang="ja-JP" sz="1100" dirty="0">
              <a:latin typeface="BIZ UDPゴシック" panose="020B0400000000000000" pitchFamily="50" charset="-128"/>
              <a:ea typeface="BIZ UDPゴシック" panose="020B0400000000000000" pitchFamily="50" charset="-128"/>
            </a:endParaRPr>
          </a:p>
          <a:p>
            <a:pPr algn="just">
              <a:lnSpc>
                <a:spcPts val="500"/>
              </a:lnSpc>
            </a:pPr>
            <a:endParaRPr lang="en-US" altLang="ja-JP" sz="1100" dirty="0">
              <a:solidFill>
                <a:srgbClr val="008240"/>
              </a:solidFill>
              <a:latin typeface="BIZ UDPゴシック" panose="020B0400000000000000" pitchFamily="50" charset="-128"/>
              <a:ea typeface="BIZ UDPゴシック" panose="020B0400000000000000" pitchFamily="50" charset="-128"/>
            </a:endParaRPr>
          </a:p>
          <a:p>
            <a:pPr algn="just">
              <a:lnSpc>
                <a:spcPts val="1600"/>
              </a:lnSpc>
            </a:pPr>
            <a:r>
              <a:rPr lang="ja-JP" altLang="en-US" sz="1100" dirty="0">
                <a:solidFill>
                  <a:srgbClr val="008240"/>
                </a:solidFill>
                <a:latin typeface="BIZ UDPゴシック" panose="020B0400000000000000" pitchFamily="50" charset="-128"/>
                <a:ea typeface="BIZ UDPゴシック" panose="020B0400000000000000" pitchFamily="50" charset="-128"/>
              </a:rPr>
              <a:t>　　　　●</a:t>
            </a:r>
            <a:r>
              <a:rPr lang="zh-TW" altLang="en-US" sz="1100" dirty="0">
                <a:latin typeface="BIZ UDPゴシック" panose="020B0400000000000000" pitchFamily="50" charset="-128"/>
                <a:ea typeface="BIZ UDPゴシック" panose="020B0400000000000000" pitchFamily="50" charset="-128"/>
              </a:rPr>
              <a:t>広島市教育委員会特別支援教育課</a:t>
            </a:r>
            <a:r>
              <a:rPr lang="ja-JP" altLang="en-US" sz="1100" dirty="0">
                <a:latin typeface="BIZ UDPゴシック" panose="020B0400000000000000" pitchFamily="50" charset="-128"/>
                <a:ea typeface="BIZ UDPゴシック" panose="020B0400000000000000" pitchFamily="50" charset="-128"/>
              </a:rPr>
              <a:t>　</a:t>
            </a:r>
            <a:r>
              <a:rPr lang="zh-TW" altLang="en-US" sz="1100" dirty="0">
                <a:latin typeface="BIZ UDPゴシック" panose="020B0400000000000000" pitchFamily="50" charset="-128"/>
                <a:ea typeface="BIZ UDPゴシック" panose="020B0400000000000000" pitchFamily="50" charset="-128"/>
              </a:rPr>
              <a:t>課長</a:t>
            </a:r>
            <a:r>
              <a:rPr lang="ja-JP" altLang="en-US" sz="1100" dirty="0">
                <a:latin typeface="BIZ UDPゴシック" panose="020B0400000000000000" pitchFamily="50" charset="-128"/>
                <a:ea typeface="BIZ UDPゴシック" panose="020B0400000000000000" pitchFamily="50" charset="-128"/>
              </a:rPr>
              <a:t>　</a:t>
            </a:r>
            <a:r>
              <a:rPr lang="zh-TW" altLang="en-US" sz="1100" dirty="0">
                <a:latin typeface="BIZ UDPゴシック" panose="020B0400000000000000" pitchFamily="50" charset="-128"/>
                <a:ea typeface="BIZ UDPゴシック" panose="020B0400000000000000" pitchFamily="50" charset="-128"/>
              </a:rPr>
              <a:t>堀川</a:t>
            </a:r>
            <a:r>
              <a:rPr lang="ja-JP" altLang="en-US" sz="1100" dirty="0">
                <a:latin typeface="BIZ UDPゴシック" panose="020B0400000000000000" pitchFamily="50" charset="-128"/>
                <a:ea typeface="BIZ UDPゴシック" panose="020B0400000000000000" pitchFamily="50" charset="-128"/>
              </a:rPr>
              <a:t>　</a:t>
            </a:r>
            <a:r>
              <a:rPr lang="zh-TW" altLang="en-US" sz="1100" dirty="0">
                <a:latin typeface="BIZ UDPゴシック" panose="020B0400000000000000" pitchFamily="50" charset="-128"/>
                <a:ea typeface="BIZ UDPゴシック" panose="020B0400000000000000" pitchFamily="50" charset="-128"/>
              </a:rPr>
              <a:t>淳子</a:t>
            </a:r>
            <a:r>
              <a:rPr lang="ja-JP" altLang="en-US" sz="1100" dirty="0">
                <a:latin typeface="BIZ UDPゴシック" panose="020B0400000000000000" pitchFamily="50" charset="-128"/>
                <a:ea typeface="BIZ UDPゴシック" panose="020B0400000000000000" pitchFamily="50" charset="-128"/>
              </a:rPr>
              <a:t>　氏</a:t>
            </a:r>
            <a:endParaRPr lang="en-US" altLang="zh-TW" sz="1100" dirty="0">
              <a:latin typeface="BIZ UDPゴシック" panose="020B0400000000000000" pitchFamily="50" charset="-128"/>
              <a:ea typeface="BIZ UDPゴシック" panose="020B0400000000000000" pitchFamily="50" charset="-128"/>
            </a:endParaRPr>
          </a:p>
          <a:p>
            <a:pPr algn="just">
              <a:lnSpc>
                <a:spcPts val="1600"/>
              </a:lnSpc>
            </a:pPr>
            <a:r>
              <a:rPr lang="ja-JP" altLang="en-US" sz="1100" dirty="0">
                <a:solidFill>
                  <a:srgbClr val="008240"/>
                </a:solidFill>
                <a:latin typeface="BIZ UDPゴシック" panose="020B0400000000000000" pitchFamily="50" charset="-128"/>
                <a:ea typeface="BIZ UDPゴシック" panose="020B0400000000000000" pitchFamily="50" charset="-128"/>
              </a:rPr>
              <a:t>　　　　●</a:t>
            </a:r>
            <a:r>
              <a:rPr lang="ja-JP" altLang="en-US" sz="1100" dirty="0">
                <a:latin typeface="BIZ UDPゴシック" panose="020B0400000000000000" pitchFamily="50" charset="-128"/>
                <a:ea typeface="BIZ UDPゴシック" panose="020B0400000000000000" pitchFamily="50" charset="-128"/>
              </a:rPr>
              <a:t>全国特別支援学級・通級指導教室設置学校長協会　会長　</a:t>
            </a:r>
            <a:endParaRPr lang="en-US" altLang="ja-JP" sz="1100" dirty="0">
              <a:latin typeface="BIZ UDPゴシック" panose="020B0400000000000000" pitchFamily="50" charset="-128"/>
              <a:ea typeface="BIZ UDPゴシック" panose="020B0400000000000000" pitchFamily="50" charset="-128"/>
            </a:endParaRPr>
          </a:p>
          <a:p>
            <a:pPr algn="just">
              <a:lnSpc>
                <a:spcPts val="1600"/>
              </a:lnSpc>
            </a:pPr>
            <a:r>
              <a:rPr lang="ja-JP" altLang="en-US" sz="1100" dirty="0">
                <a:latin typeface="BIZ UDPゴシック" panose="020B0400000000000000" pitchFamily="50" charset="-128"/>
                <a:ea typeface="BIZ UDPゴシック" panose="020B0400000000000000" pitchFamily="50" charset="-128"/>
              </a:rPr>
              <a:t>　　　　　 </a:t>
            </a:r>
            <a:r>
              <a:rPr lang="zh-CN" altLang="en-US" sz="1100" dirty="0">
                <a:latin typeface="BIZ UDPゴシック" panose="020B0400000000000000" pitchFamily="50" charset="-128"/>
                <a:ea typeface="BIZ UDPゴシック" panose="020B0400000000000000" pitchFamily="50" charset="-128"/>
              </a:rPr>
              <a:t>品川区立第一日野小学校　校長</a:t>
            </a:r>
            <a:r>
              <a:rPr lang="ja-JP" altLang="en-US" sz="1100" dirty="0">
                <a:latin typeface="BIZ UDPゴシック" panose="020B0400000000000000" pitchFamily="50" charset="-128"/>
                <a:ea typeface="BIZ UDPゴシック" panose="020B0400000000000000" pitchFamily="50" charset="-128"/>
              </a:rPr>
              <a:t>　大関　浩仁 氏</a:t>
            </a:r>
            <a:endParaRPr lang="en-US" altLang="ja-JP" sz="1100" dirty="0">
              <a:latin typeface="BIZ UDPゴシック" panose="020B0400000000000000" pitchFamily="50" charset="-128"/>
              <a:ea typeface="BIZ UDPゴシック" panose="020B0400000000000000" pitchFamily="50" charset="-128"/>
            </a:endParaRPr>
          </a:p>
          <a:p>
            <a:pPr algn="just">
              <a:lnSpc>
                <a:spcPts val="1600"/>
              </a:lnSpc>
            </a:pPr>
            <a:r>
              <a:rPr lang="ja-JP" altLang="en-US" sz="1100" dirty="0">
                <a:solidFill>
                  <a:srgbClr val="008240"/>
                </a:solidFill>
                <a:latin typeface="BIZ UDPゴシック" panose="020B0400000000000000" pitchFamily="50" charset="-128"/>
                <a:ea typeface="BIZ UDPゴシック" panose="020B0400000000000000" pitchFamily="50" charset="-128"/>
              </a:rPr>
              <a:t>　　　　●</a:t>
            </a:r>
            <a:r>
              <a:rPr lang="ja-JP" altLang="en-US" sz="1100" dirty="0">
                <a:latin typeface="BIZ UDPゴシック" panose="020B0400000000000000" pitchFamily="50" charset="-128"/>
                <a:ea typeface="BIZ UDPゴシック" panose="020B0400000000000000" pitchFamily="50" charset="-128"/>
              </a:rPr>
              <a:t>常葉大学教育学部　教授　笹森　洋樹　氏</a:t>
            </a:r>
            <a:endParaRPr lang="en-US" altLang="ja-JP" sz="1100" dirty="0">
              <a:solidFill>
                <a:srgbClr val="008240"/>
              </a:solidFill>
              <a:latin typeface="BIZ UDPゴシック" panose="020B0400000000000000" pitchFamily="50" charset="-128"/>
              <a:ea typeface="BIZ UDPゴシック" panose="020B0400000000000000" pitchFamily="50" charset="-128"/>
            </a:endParaRPr>
          </a:p>
          <a:p>
            <a:pPr algn="just">
              <a:lnSpc>
                <a:spcPts val="1000"/>
              </a:lnSpc>
            </a:pPr>
            <a:endParaRPr lang="en-US" altLang="ja-JP" sz="1250" b="1" dirty="0">
              <a:solidFill>
                <a:srgbClr val="008240"/>
              </a:solidFill>
              <a:latin typeface="BIZ UDPゴシック" panose="020B0400000000000000" pitchFamily="50" charset="-128"/>
              <a:ea typeface="BIZ UDPゴシック" panose="020B0400000000000000" pitchFamily="50" charset="-128"/>
            </a:endParaRPr>
          </a:p>
          <a:p>
            <a:pPr algn="just">
              <a:lnSpc>
                <a:spcPts val="1800"/>
              </a:lnSpc>
            </a:pPr>
            <a:r>
              <a:rPr lang="ja-JP" altLang="en-US" sz="1250" b="1" dirty="0">
                <a:solidFill>
                  <a:srgbClr val="008240"/>
                </a:solidFill>
                <a:latin typeface="BIZ UDPゴシック" panose="020B0400000000000000" pitchFamily="50" charset="-128"/>
                <a:ea typeface="BIZ UDPゴシック" panose="020B0400000000000000" pitchFamily="50" charset="-128"/>
              </a:rPr>
              <a:t>午後</a:t>
            </a:r>
            <a:r>
              <a:rPr lang="ja-JP" altLang="en-US" sz="1250" dirty="0">
                <a:latin typeface="BIZ UDPゴシック" panose="020B0400000000000000" pitchFamily="50" charset="-128"/>
                <a:ea typeface="BIZ UDPゴシック" panose="020B0400000000000000" pitchFamily="50" charset="-128"/>
              </a:rPr>
              <a:t>　</a:t>
            </a:r>
            <a:r>
              <a:rPr lang="ja-JP" altLang="en-US" sz="1250" b="1" dirty="0">
                <a:solidFill>
                  <a:srgbClr val="008240"/>
                </a:solidFill>
                <a:latin typeface="BIZ UDPゴシック" panose="020B0400000000000000" pitchFamily="50" charset="-128"/>
                <a:ea typeface="BIZ UDPゴシック" panose="020B0400000000000000" pitchFamily="50" charset="-128"/>
              </a:rPr>
              <a:t>取組紹介</a:t>
            </a:r>
            <a:r>
              <a:rPr lang="ja-JP" altLang="en-US" sz="1100" dirty="0">
                <a:solidFill>
                  <a:srgbClr val="008240"/>
                </a:solidFill>
                <a:latin typeface="BIZ UDPゴシック" panose="020B0400000000000000" pitchFamily="50" charset="-128"/>
                <a:ea typeface="BIZ UDPゴシック" panose="020B0400000000000000" pitchFamily="50" charset="-128"/>
              </a:rPr>
              <a:t>　</a:t>
            </a:r>
            <a:r>
              <a:rPr lang="ja-JP" altLang="en-US" sz="1100" b="1" dirty="0">
                <a:solidFill>
                  <a:srgbClr val="002060"/>
                </a:solidFill>
                <a:latin typeface="BIZ UDPゴシック" panose="020B0400000000000000" pitchFamily="50" charset="-128"/>
                <a:ea typeface="BIZ UDPゴシック" panose="020B0400000000000000" pitchFamily="50" charset="-128"/>
              </a:rPr>
              <a:t> </a:t>
            </a:r>
            <a:endParaRPr lang="en-US" altLang="ja-JP" sz="1100" b="1" dirty="0">
              <a:solidFill>
                <a:srgbClr val="002060"/>
              </a:solidFill>
              <a:latin typeface="BIZ UDPゴシック" panose="020B0400000000000000" pitchFamily="50" charset="-128"/>
              <a:ea typeface="BIZ UDPゴシック" panose="020B0400000000000000" pitchFamily="50" charset="-128"/>
            </a:endParaRPr>
          </a:p>
          <a:p>
            <a:pPr algn="just">
              <a:lnSpc>
                <a:spcPts val="1600"/>
              </a:lnSpc>
            </a:pPr>
            <a:r>
              <a:rPr lang="en-US" altLang="ja-JP" sz="1100" b="1" dirty="0">
                <a:solidFill>
                  <a:srgbClr val="002060"/>
                </a:solidFill>
                <a:latin typeface="BIZ UDPゴシック" panose="020B0400000000000000" pitchFamily="50" charset="-128"/>
                <a:ea typeface="BIZ UDPゴシック" panose="020B0400000000000000" pitchFamily="50" charset="-128"/>
              </a:rPr>
              <a:t> </a:t>
            </a:r>
            <a:r>
              <a:rPr lang="ja-JP" altLang="en-US" sz="1100" b="1" dirty="0">
                <a:solidFill>
                  <a:srgbClr val="002060"/>
                </a:solidFill>
                <a:latin typeface="BIZ UDPゴシック" panose="020B0400000000000000" pitchFamily="50" charset="-128"/>
                <a:ea typeface="BIZ UDPゴシック" panose="020B0400000000000000" pitchFamily="50" charset="-128"/>
              </a:rPr>
              <a:t>　　　　</a:t>
            </a:r>
            <a:r>
              <a:rPr lang="ja-JP" altLang="en-US" sz="1100" dirty="0">
                <a:latin typeface="BIZ UDPゴシック" panose="020B0400000000000000" pitchFamily="50" charset="-128"/>
                <a:ea typeface="BIZ UDPゴシック" panose="020B0400000000000000" pitchFamily="50" charset="-128"/>
              </a:rPr>
              <a:t>①「通常の学級における発達障害教育の充実に向けた地域の体制づくりの取組」（仮）</a:t>
            </a:r>
            <a:endParaRPr lang="en-US" altLang="ja-JP" sz="1100" dirty="0">
              <a:latin typeface="BIZ UDPゴシック" panose="020B0400000000000000" pitchFamily="50" charset="-128"/>
              <a:ea typeface="BIZ UDPゴシック" panose="020B0400000000000000" pitchFamily="50" charset="-128"/>
            </a:endParaRPr>
          </a:p>
          <a:p>
            <a:pPr algn="just">
              <a:lnSpc>
                <a:spcPts val="1600"/>
              </a:lnSpc>
            </a:pPr>
            <a:r>
              <a:rPr lang="ja-JP" altLang="en-US" sz="1100" dirty="0">
                <a:latin typeface="BIZ UDPゴシック" panose="020B0400000000000000" pitchFamily="50" charset="-128"/>
                <a:ea typeface="BIZ UDPゴシック" panose="020B0400000000000000" pitchFamily="50" charset="-128"/>
              </a:rPr>
              <a:t>　　　　　　　</a:t>
            </a:r>
            <a:r>
              <a:rPr lang="zh-TW" altLang="en-US" sz="1100" dirty="0">
                <a:latin typeface="BIZ UDPゴシック" panose="020B0400000000000000" pitchFamily="50" charset="-128"/>
                <a:ea typeface="BIZ UDPゴシック" panose="020B0400000000000000" pitchFamily="50" charset="-128"/>
              </a:rPr>
              <a:t>北海道教育委員会　特別支援教育課</a:t>
            </a:r>
            <a:endParaRPr lang="en-US" altLang="zh-TW" sz="1100" dirty="0">
              <a:latin typeface="BIZ UDPゴシック" panose="020B0400000000000000" pitchFamily="50" charset="-128"/>
              <a:ea typeface="BIZ UDPゴシック" panose="020B0400000000000000" pitchFamily="50" charset="-128"/>
            </a:endParaRPr>
          </a:p>
          <a:p>
            <a:pPr algn="just">
              <a:lnSpc>
                <a:spcPts val="1600"/>
              </a:lnSpc>
            </a:pPr>
            <a:r>
              <a:rPr lang="ja-JP" altLang="en-US" sz="1100" dirty="0">
                <a:latin typeface="BIZ UDPゴシック" panose="020B0400000000000000" pitchFamily="50" charset="-128"/>
                <a:ea typeface="BIZ UDPゴシック" panose="020B0400000000000000" pitchFamily="50" charset="-128"/>
              </a:rPr>
              <a:t>　　　   ②「通常の学級における発達障害教育の充実に向けた人材育成の取組」（仮）</a:t>
            </a:r>
            <a:endParaRPr lang="en-US" altLang="ja-JP" sz="1100" dirty="0">
              <a:latin typeface="BIZ UDPゴシック" panose="020B0400000000000000" pitchFamily="50" charset="-128"/>
              <a:ea typeface="BIZ UDPゴシック" panose="020B0400000000000000" pitchFamily="50" charset="-128"/>
            </a:endParaRPr>
          </a:p>
          <a:p>
            <a:pPr algn="just">
              <a:lnSpc>
                <a:spcPts val="1600"/>
              </a:lnSpc>
            </a:pPr>
            <a:r>
              <a:rPr lang="ja-JP" altLang="en-US" sz="1100" dirty="0">
                <a:latin typeface="BIZ UDPゴシック" panose="020B0400000000000000" pitchFamily="50" charset="-128"/>
                <a:ea typeface="BIZ UDPゴシック" panose="020B0400000000000000" pitchFamily="50" charset="-128"/>
              </a:rPr>
              <a:t>　　　　　　　宮崎県教育研修センター　学習研修課</a:t>
            </a:r>
            <a:endParaRPr lang="en-US" altLang="ja-JP" sz="1250" b="1" dirty="0">
              <a:solidFill>
                <a:srgbClr val="008240"/>
              </a:solidFill>
              <a:latin typeface="BIZ UDPゴシック" panose="020B0400000000000000" pitchFamily="50" charset="-128"/>
              <a:ea typeface="BIZ UDPゴシック" panose="020B0400000000000000" pitchFamily="50" charset="-128"/>
            </a:endParaRPr>
          </a:p>
          <a:p>
            <a:pPr algn="just">
              <a:lnSpc>
                <a:spcPts val="1700"/>
              </a:lnSpc>
            </a:pPr>
            <a:r>
              <a:rPr lang="ja-JP" altLang="en-US" sz="1250" b="1" dirty="0">
                <a:solidFill>
                  <a:srgbClr val="008240"/>
                </a:solidFill>
                <a:latin typeface="BIZ UDPゴシック" panose="020B0400000000000000" pitchFamily="50" charset="-128"/>
                <a:ea typeface="BIZ UDPゴシック" panose="020B0400000000000000" pitchFamily="50" charset="-128"/>
              </a:rPr>
              <a:t>         情報交換 </a:t>
            </a:r>
            <a:r>
              <a:rPr lang="en-US" altLang="ja-JP" sz="1400" dirty="0">
                <a:latin typeface="BIZ UDPゴシック" panose="020B0400000000000000" pitchFamily="50" charset="-128"/>
                <a:ea typeface="BIZ UDPゴシック" panose="020B0400000000000000" pitchFamily="50" charset="-128"/>
              </a:rPr>
              <a:t> </a:t>
            </a:r>
            <a:r>
              <a:rPr lang="ja-JP" altLang="en-US" sz="1000" dirty="0">
                <a:latin typeface="BIZ UDPゴシック" panose="020B0400000000000000" pitchFamily="50" charset="-128"/>
                <a:ea typeface="BIZ UDPゴシック" panose="020B0400000000000000" pitchFamily="50" charset="-128"/>
              </a:rPr>
              <a:t>「校内支援体制の充実のために管理職がリーダーシップを発揮するためには？」</a:t>
            </a:r>
            <a:endParaRPr lang="en-US" altLang="ja-JP" sz="1000" dirty="0">
              <a:latin typeface="BIZ UDPゴシック" panose="020B0400000000000000" pitchFamily="50" charset="-128"/>
              <a:ea typeface="BIZ UDPゴシック" panose="020B0400000000000000" pitchFamily="50" charset="-128"/>
            </a:endParaRPr>
          </a:p>
          <a:p>
            <a:pPr algn="just">
              <a:lnSpc>
                <a:spcPts val="500"/>
              </a:lnSpc>
            </a:pPr>
            <a:r>
              <a:rPr lang="en-US" altLang="ja-JP" sz="1200" dirty="0">
                <a:latin typeface="BIZ UDPゴシック" panose="020B0400000000000000" pitchFamily="50" charset="-128"/>
                <a:ea typeface="BIZ UDPゴシック" panose="020B0400000000000000" pitchFamily="50" charset="-128"/>
              </a:rPr>
              <a:t> </a:t>
            </a:r>
          </a:p>
          <a:p>
            <a:pPr algn="just">
              <a:lnSpc>
                <a:spcPts val="1700"/>
              </a:lnSpc>
            </a:pPr>
            <a:r>
              <a:rPr lang="ja-JP" altLang="en-US" sz="1200" dirty="0">
                <a:latin typeface="BIZ UDPゴシック" panose="020B0400000000000000" pitchFamily="50" charset="-128"/>
                <a:ea typeface="BIZ UDPゴシック" panose="020B0400000000000000" pitchFamily="50" charset="-128"/>
              </a:rPr>
              <a:t> 　　　　</a:t>
            </a:r>
            <a:r>
              <a:rPr lang="ja-JP" altLang="en-US" sz="1250" b="1" dirty="0">
                <a:solidFill>
                  <a:srgbClr val="008240"/>
                </a:solidFill>
                <a:latin typeface="BIZ UDPゴシック" panose="020B0400000000000000" pitchFamily="50" charset="-128"/>
                <a:ea typeface="BIZ UDPゴシック" panose="020B0400000000000000" pitchFamily="50" charset="-128"/>
              </a:rPr>
              <a:t>総括</a:t>
            </a:r>
            <a:r>
              <a:rPr lang="ja-JP" altLang="en-US" sz="1200" b="1" dirty="0">
                <a:solidFill>
                  <a:srgbClr val="008240"/>
                </a:solidFill>
                <a:latin typeface="BIZ UDPゴシック" panose="020B0400000000000000" pitchFamily="50" charset="-128"/>
                <a:ea typeface="BIZ UDPゴシック" panose="020B0400000000000000" pitchFamily="50" charset="-128"/>
              </a:rPr>
              <a:t>  </a:t>
            </a:r>
            <a:r>
              <a:rPr lang="zh-TW" altLang="en-US" sz="1100" dirty="0">
                <a:latin typeface="BIZ UDPゴシック" panose="020B0400000000000000" pitchFamily="50" charset="-128"/>
                <a:ea typeface="BIZ UDPゴシック" panose="020B0400000000000000" pitchFamily="50" charset="-128"/>
              </a:rPr>
              <a:t>文部科学省初等中等教育局　特別支援教育調査官　加藤　典子　氏</a:t>
            </a:r>
            <a:endParaRPr lang="en-US" altLang="ja-JP" sz="1100" dirty="0">
              <a:latin typeface="BIZ UDPゴシック" panose="020B0400000000000000" pitchFamily="50" charset="-128"/>
              <a:ea typeface="BIZ UDPゴシック" panose="020B0400000000000000" pitchFamily="50" charset="-128"/>
            </a:endParaRPr>
          </a:p>
          <a:p>
            <a:pPr algn="just">
              <a:lnSpc>
                <a:spcPts val="1800"/>
              </a:lnSpc>
            </a:pPr>
            <a:endParaRPr lang="ja-JP" altLang="en-US" sz="1200" dirty="0">
              <a:latin typeface="BIZ UDPゴシック" panose="020B0400000000000000" pitchFamily="50" charset="-128"/>
              <a:ea typeface="BIZ UDPゴシック" panose="020B0400000000000000" pitchFamily="50" charset="-128"/>
            </a:endParaRPr>
          </a:p>
        </p:txBody>
      </p:sp>
      <p:sp>
        <p:nvSpPr>
          <p:cNvPr id="11" name="テキスト ボックス 10">
            <a:extLst>
              <a:ext uri="{FF2B5EF4-FFF2-40B4-BE49-F238E27FC236}">
                <a16:creationId xmlns:a16="http://schemas.microsoft.com/office/drawing/2014/main" id="{8D1531A3-1B95-67CA-C94A-A2A0C4824683}"/>
              </a:ext>
            </a:extLst>
          </p:cNvPr>
          <p:cNvSpPr txBox="1"/>
          <p:nvPr/>
        </p:nvSpPr>
        <p:spPr>
          <a:xfrm>
            <a:off x="1456729" y="4515539"/>
            <a:ext cx="5209314" cy="268407"/>
          </a:xfrm>
          <a:prstGeom prst="rect">
            <a:avLst/>
          </a:prstGeom>
          <a:noFill/>
        </p:spPr>
        <p:txBody>
          <a:bodyPr wrap="square">
            <a:spAutoFit/>
          </a:bodyPr>
          <a:lstStyle/>
          <a:p>
            <a:pPr>
              <a:lnSpc>
                <a:spcPts val="1600"/>
              </a:lnSpc>
            </a:pPr>
            <a:r>
              <a:rPr lang="ja-JP" altLang="en-US" sz="1100" dirty="0">
                <a:latin typeface="BIZ UDPゴシック" panose="020B0400000000000000" pitchFamily="50" charset="-128"/>
                <a:ea typeface="BIZ UDPゴシック" panose="020B0400000000000000" pitchFamily="50" charset="-128"/>
              </a:rPr>
              <a:t>＊下記の当日プログラムのほか、事前プログラム（オンデマンド配信）あり。</a:t>
            </a:r>
            <a:endParaRPr lang="ja-JP" altLang="ja-JP" sz="1100" dirty="0">
              <a:latin typeface="BIZ UDPゴシック" panose="020B0400000000000000" pitchFamily="50" charset="-128"/>
              <a:ea typeface="BIZ UDPゴシック" panose="020B0400000000000000" pitchFamily="50" charset="-128"/>
            </a:endParaRPr>
          </a:p>
        </p:txBody>
      </p:sp>
      <p:grpSp>
        <p:nvGrpSpPr>
          <p:cNvPr id="15" name="グループ化 14">
            <a:extLst>
              <a:ext uri="{FF2B5EF4-FFF2-40B4-BE49-F238E27FC236}">
                <a16:creationId xmlns:a16="http://schemas.microsoft.com/office/drawing/2014/main" id="{7A6A867B-A17B-81BB-5CA6-1508032FD405}"/>
              </a:ext>
            </a:extLst>
          </p:cNvPr>
          <p:cNvGrpSpPr/>
          <p:nvPr/>
        </p:nvGrpSpPr>
        <p:grpSpPr>
          <a:xfrm>
            <a:off x="418916" y="1941734"/>
            <a:ext cx="6079672" cy="505385"/>
            <a:chOff x="382340" y="1990502"/>
            <a:chExt cx="6079672" cy="522075"/>
          </a:xfrm>
        </p:grpSpPr>
        <p:sp>
          <p:nvSpPr>
            <p:cNvPr id="19" name="テキスト ボックス 18">
              <a:extLst>
                <a:ext uri="{FF2B5EF4-FFF2-40B4-BE49-F238E27FC236}">
                  <a16:creationId xmlns:a16="http://schemas.microsoft.com/office/drawing/2014/main" id="{115BEC2F-9E2E-A3EA-1B41-C5466A024D09}"/>
                </a:ext>
              </a:extLst>
            </p:cNvPr>
            <p:cNvSpPr txBox="1"/>
            <p:nvPr/>
          </p:nvSpPr>
          <p:spPr>
            <a:xfrm>
              <a:off x="395988" y="1990502"/>
              <a:ext cx="6066024" cy="522075"/>
            </a:xfrm>
            <a:prstGeom prst="rect">
              <a:avLst/>
            </a:prstGeom>
            <a:solidFill>
              <a:schemeClr val="accent2">
                <a:lumMod val="20000"/>
                <a:lumOff val="80000"/>
              </a:schemeClr>
            </a:solidFill>
          </p:spPr>
          <p:txBody>
            <a:bodyPr wrap="square" rtlCol="0" anchor="ctr">
              <a:noAutofit/>
            </a:bodyPr>
            <a:lstStyle/>
            <a:p>
              <a:pPr marL="625475" indent="-625475" algn="just"/>
              <a:endParaRPr lang="ja-JP" altLang="ja-JP" sz="1200" dirty="0">
                <a:latin typeface="メイリオ" panose="020B0604030504040204" pitchFamily="50" charset="-128"/>
                <a:ea typeface="メイリオ" panose="020B0604030504040204" pitchFamily="50" charset="-128"/>
              </a:endParaRPr>
            </a:p>
          </p:txBody>
        </p:sp>
        <p:sp>
          <p:nvSpPr>
            <p:cNvPr id="12" name="テキスト ボックス 11">
              <a:extLst>
                <a:ext uri="{FF2B5EF4-FFF2-40B4-BE49-F238E27FC236}">
                  <a16:creationId xmlns:a16="http://schemas.microsoft.com/office/drawing/2014/main" id="{8837465A-751D-65D3-DBA4-AFB5A96809F4}"/>
                </a:ext>
              </a:extLst>
            </p:cNvPr>
            <p:cNvSpPr txBox="1"/>
            <p:nvPr/>
          </p:nvSpPr>
          <p:spPr>
            <a:xfrm>
              <a:off x="382340" y="2099710"/>
              <a:ext cx="5976000" cy="363896"/>
            </a:xfrm>
            <a:prstGeom prst="rect">
              <a:avLst/>
            </a:prstGeom>
            <a:noFill/>
          </p:spPr>
          <p:txBody>
            <a:bodyPr wrap="square" rtlCol="0">
              <a:noAutofit/>
            </a:bodyPr>
            <a:lstStyle/>
            <a:p>
              <a:pPr algn="just">
                <a:lnSpc>
                  <a:spcPts val="1600"/>
                </a:lnSpc>
              </a:pPr>
              <a:r>
                <a:rPr lang="ja-JP" altLang="en-US" sz="1400" b="1" dirty="0">
                  <a:latin typeface="BIZ UDPゴシック" panose="020B0400000000000000" pitchFamily="50" charset="-128"/>
                  <a:ea typeface="BIZ UDPゴシック" panose="020B0400000000000000" pitchFamily="50" charset="-128"/>
                </a:rPr>
                <a:t>テーマ</a:t>
              </a:r>
              <a:r>
                <a:rPr lang="ja-JP" altLang="en-US" sz="1400" dirty="0">
                  <a:latin typeface="BIZ UDPゴシック" panose="020B0400000000000000" pitchFamily="50" charset="-128"/>
                  <a:ea typeface="BIZ UDPゴシック" panose="020B0400000000000000" pitchFamily="50" charset="-128"/>
                </a:rPr>
                <a:t>　</a:t>
              </a:r>
              <a:r>
                <a:rPr lang="ja-JP" altLang="ja-JP" sz="1400" dirty="0">
                  <a:latin typeface="BIZ UDPゴシック" panose="020B0400000000000000" pitchFamily="50" charset="-128"/>
                  <a:ea typeface="BIZ UDPゴシック" panose="020B0400000000000000" pitchFamily="50" charset="-128"/>
                </a:rPr>
                <a:t>通常の学級における発達障害教育の充実に向けた展望と人材育成</a:t>
              </a:r>
              <a:endParaRPr lang="ja-JP" altLang="en-US" sz="1400" dirty="0">
                <a:latin typeface="BIZ UDPゴシック" panose="020B0400000000000000" pitchFamily="50" charset="-128"/>
                <a:ea typeface="BIZ UDPゴシック" panose="020B0400000000000000" pitchFamily="50" charset="-128"/>
              </a:endParaRPr>
            </a:p>
          </p:txBody>
        </p:sp>
      </p:grpSp>
      <p:pic>
        <p:nvPicPr>
          <p:cNvPr id="1026" name="Picture 2" descr="オンライン会議のイラスト（スーツの女性）">
            <a:extLst>
              <a:ext uri="{FF2B5EF4-FFF2-40B4-BE49-F238E27FC236}">
                <a16:creationId xmlns:a16="http://schemas.microsoft.com/office/drawing/2014/main" id="{A3FF7200-1E7C-4D84-AF16-B0F1BB238FB4}"/>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452727" y="5939313"/>
            <a:ext cx="1107734" cy="949883"/>
          </a:xfrm>
          <a:prstGeom prst="rect">
            <a:avLst/>
          </a:prstGeom>
          <a:noFill/>
          <a:extLst>
            <a:ext uri="{909E8E84-426E-40DD-AFC4-6F175D3DCCD1}">
              <a14:hiddenFill xmlns:a14="http://schemas.microsoft.com/office/drawing/2010/main">
                <a:solidFill>
                  <a:srgbClr val="FFFFFF"/>
                </a:solidFill>
              </a14:hiddenFill>
            </a:ext>
          </a:extLst>
        </p:spPr>
      </p:pic>
      <p:sp>
        <p:nvSpPr>
          <p:cNvPr id="4" name="正方形/長方形 3">
            <a:extLst>
              <a:ext uri="{FF2B5EF4-FFF2-40B4-BE49-F238E27FC236}">
                <a16:creationId xmlns:a16="http://schemas.microsoft.com/office/drawing/2014/main" id="{C618CEB5-9F46-EC39-0E4D-0CD418085091}"/>
              </a:ext>
            </a:extLst>
          </p:cNvPr>
          <p:cNvSpPr/>
          <p:nvPr/>
        </p:nvSpPr>
        <p:spPr>
          <a:xfrm>
            <a:off x="0" y="8719200"/>
            <a:ext cx="6871648" cy="4248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8784D5D4-D63B-3344-4766-C0BE91AE09C9}"/>
              </a:ext>
            </a:extLst>
          </p:cNvPr>
          <p:cNvSpPr txBox="1"/>
          <p:nvPr/>
        </p:nvSpPr>
        <p:spPr>
          <a:xfrm rot="10800000" flipV="1">
            <a:off x="761707" y="8769095"/>
            <a:ext cx="5882978" cy="307777"/>
          </a:xfrm>
          <a:prstGeom prst="rect">
            <a:avLst/>
          </a:prstGeom>
          <a:noFill/>
        </p:spPr>
        <p:txBody>
          <a:bodyPr vert="horz" wrap="square" rtlCol="0">
            <a:spAutoFit/>
          </a:bodyPr>
          <a:lstStyle/>
          <a:p>
            <a:r>
              <a:rPr kumimoji="1" lang="ja-JP" altLang="en-US" sz="1400" b="1" dirty="0">
                <a:solidFill>
                  <a:schemeClr val="bg1"/>
                </a:solidFill>
                <a:latin typeface="BIZ UDPゴシック" panose="020B0400000000000000" pitchFamily="50" charset="-128"/>
                <a:ea typeface="BIZ UDPゴシック" panose="020B0400000000000000" pitchFamily="50" charset="-128"/>
              </a:rPr>
              <a:t>独立行政法人国立特別支援教育総合研究所 発達障害教育推進センター</a:t>
            </a:r>
          </a:p>
        </p:txBody>
      </p:sp>
      <p:pic>
        <p:nvPicPr>
          <p:cNvPr id="20" name="図 19">
            <a:extLst>
              <a:ext uri="{FF2B5EF4-FFF2-40B4-BE49-F238E27FC236}">
                <a16:creationId xmlns:a16="http://schemas.microsoft.com/office/drawing/2014/main" id="{AD77057A-07EA-6D49-BC84-5E15A1D0AB48}"/>
              </a:ext>
            </a:extLst>
          </p:cNvPr>
          <p:cNvPicPr>
            <a:picLocks noChangeAspect="1"/>
          </p:cNvPicPr>
          <p:nvPr/>
        </p:nvPicPr>
        <p:blipFill>
          <a:blip r:embed="rId5" cstate="print">
            <a:biLevel thresh="25000"/>
            <a:extLst>
              <a:ext uri="{28A0092B-C50C-407E-A947-70E740481C1C}">
                <a14:useLocalDpi xmlns:a14="http://schemas.microsoft.com/office/drawing/2010/main" val="0"/>
              </a:ext>
            </a:extLst>
          </a:blip>
          <a:stretch>
            <a:fillRect/>
          </a:stretch>
        </p:blipFill>
        <p:spPr>
          <a:xfrm>
            <a:off x="373860" y="8731671"/>
            <a:ext cx="311940" cy="350981"/>
          </a:xfrm>
          <a:prstGeom prst="rect">
            <a:avLst/>
          </a:prstGeom>
        </p:spPr>
      </p:pic>
    </p:spTree>
    <p:extLst>
      <p:ext uri="{BB962C8B-B14F-4D97-AF65-F5344CB8AC3E}">
        <p14:creationId xmlns:p14="http://schemas.microsoft.com/office/powerpoint/2010/main" val="190854440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108</TotalTime>
  <Words>350</Words>
  <Application>Microsoft Office PowerPoint</Application>
  <PresentationFormat>画面に合わせる (4:3)</PresentationFormat>
  <Paragraphs>45</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BIZ UDPゴシック</vt:lpstr>
      <vt:lpstr>メイリオ</vt:lpstr>
      <vt:lpstr>游ゴシック Medium</vt:lpstr>
      <vt:lpstr>Arial</vt:lpstr>
      <vt:lpstr>Calibri</vt:lpstr>
      <vt:lpstr>Office ​​テーマ</vt:lpstr>
      <vt:lpstr>PowerPoint プレゼンテーション</vt:lpstr>
    </vt:vector>
  </TitlesOfParts>
  <Company>国立特別支援教育総合研究所</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平成29年度 発達障害教育実践セミナー</dc:title>
  <dc:creator>情報管理係</dc:creator>
  <cp:lastModifiedBy>コメント</cp:lastModifiedBy>
  <cp:revision>184</cp:revision>
  <cp:lastPrinted>2022-09-27T02:42:38Z</cp:lastPrinted>
  <dcterms:created xsi:type="dcterms:W3CDTF">2017-04-04T06:03:22Z</dcterms:created>
  <dcterms:modified xsi:type="dcterms:W3CDTF">2024-10-08T07:25:23Z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2024-07-31T01:38:02Z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71d6c868-ca24-42dd-89c5-dd30f5b08e30</vt:lpwstr>
  </property>
  <property fmtid="{D5CDD505-2E9C-101B-9397-08002B2CF9AE}" pid="7" name="MSIP_Label_defa4170-0d19-0005-0004-bc88714345d2_ActionId">
    <vt:lpwstr>4b9de7ec-9c0a-409f-a5ef-9770799b5107</vt:lpwstr>
  </property>
  <property fmtid="{D5CDD505-2E9C-101B-9397-08002B2CF9AE}" pid="8" name="MSIP_Label_defa4170-0d19-0005-0004-bc88714345d2_ContentBits">
    <vt:lpwstr>0</vt:lpwstr>
  </property>
</Properties>
</file>